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2" r:id="rId1"/>
  </p:sldMasterIdLst>
  <p:notesMasterIdLst>
    <p:notesMasterId r:id="rId55"/>
  </p:notesMasterIdLst>
  <p:handoutMasterIdLst>
    <p:handoutMasterId r:id="rId56"/>
  </p:handoutMasterIdLst>
  <p:sldIdLst>
    <p:sldId id="364" r:id="rId2"/>
    <p:sldId id="365" r:id="rId3"/>
    <p:sldId id="366" r:id="rId4"/>
    <p:sldId id="369" r:id="rId5"/>
    <p:sldId id="370" r:id="rId6"/>
    <p:sldId id="371" r:id="rId7"/>
    <p:sldId id="372" r:id="rId8"/>
    <p:sldId id="373" r:id="rId9"/>
    <p:sldId id="374" r:id="rId10"/>
    <p:sldId id="376" r:id="rId11"/>
    <p:sldId id="378" r:id="rId12"/>
    <p:sldId id="379" r:id="rId13"/>
    <p:sldId id="380" r:id="rId14"/>
    <p:sldId id="381" r:id="rId15"/>
    <p:sldId id="382" r:id="rId16"/>
    <p:sldId id="383" r:id="rId17"/>
    <p:sldId id="384" r:id="rId18"/>
    <p:sldId id="385" r:id="rId19"/>
    <p:sldId id="386" r:id="rId20"/>
    <p:sldId id="412" r:id="rId21"/>
    <p:sldId id="413" r:id="rId22"/>
    <p:sldId id="387" r:id="rId23"/>
    <p:sldId id="388" r:id="rId24"/>
    <p:sldId id="389" r:id="rId25"/>
    <p:sldId id="414" r:id="rId26"/>
    <p:sldId id="415" r:id="rId27"/>
    <p:sldId id="391" r:id="rId28"/>
    <p:sldId id="392" r:id="rId29"/>
    <p:sldId id="393" r:id="rId30"/>
    <p:sldId id="394" r:id="rId31"/>
    <p:sldId id="395" r:id="rId32"/>
    <p:sldId id="396" r:id="rId33"/>
    <p:sldId id="416" r:id="rId34"/>
    <p:sldId id="397" r:id="rId35"/>
    <p:sldId id="398" r:id="rId36"/>
    <p:sldId id="417" r:id="rId37"/>
    <p:sldId id="399" r:id="rId38"/>
    <p:sldId id="400" r:id="rId39"/>
    <p:sldId id="401" r:id="rId40"/>
    <p:sldId id="402" r:id="rId41"/>
    <p:sldId id="418" r:id="rId42"/>
    <p:sldId id="419" r:id="rId43"/>
    <p:sldId id="404" r:id="rId44"/>
    <p:sldId id="405" r:id="rId45"/>
    <p:sldId id="406" r:id="rId46"/>
    <p:sldId id="421" r:id="rId47"/>
    <p:sldId id="407" r:id="rId48"/>
    <p:sldId id="408" r:id="rId49"/>
    <p:sldId id="420" r:id="rId50"/>
    <p:sldId id="409" r:id="rId51"/>
    <p:sldId id="422" r:id="rId52"/>
    <p:sldId id="410" r:id="rId53"/>
    <p:sldId id="411" r:id="rId54"/>
  </p:sldIdLst>
  <p:sldSz cx="9144000" cy="6858000" type="screen4x3"/>
  <p:notesSz cx="6858000" cy="9144000"/>
  <p:defaultTextStyle>
    <a:defPPr>
      <a:defRPr lang="en-US"/>
    </a:defPPr>
    <a:lvl1pPr algn="l" rtl="0" fontAlgn="base">
      <a:spcBef>
        <a:spcPct val="0"/>
      </a:spcBef>
      <a:spcAft>
        <a:spcPct val="0"/>
      </a:spcAft>
      <a:defRPr sz="2800" b="1" kern="1200">
        <a:solidFill>
          <a:srgbClr val="CC3300"/>
        </a:solidFill>
        <a:latin typeface="Tahoma" pitchFamily="34" charset="0"/>
        <a:ea typeface="+mn-ea"/>
        <a:cs typeface="Arial" charset="0"/>
      </a:defRPr>
    </a:lvl1pPr>
    <a:lvl2pPr marL="457200" algn="l" rtl="0" fontAlgn="base">
      <a:spcBef>
        <a:spcPct val="0"/>
      </a:spcBef>
      <a:spcAft>
        <a:spcPct val="0"/>
      </a:spcAft>
      <a:defRPr sz="2800" b="1" kern="1200">
        <a:solidFill>
          <a:srgbClr val="CC3300"/>
        </a:solidFill>
        <a:latin typeface="Tahoma" pitchFamily="34" charset="0"/>
        <a:ea typeface="+mn-ea"/>
        <a:cs typeface="Arial" charset="0"/>
      </a:defRPr>
    </a:lvl2pPr>
    <a:lvl3pPr marL="914400" algn="l" rtl="0" fontAlgn="base">
      <a:spcBef>
        <a:spcPct val="0"/>
      </a:spcBef>
      <a:spcAft>
        <a:spcPct val="0"/>
      </a:spcAft>
      <a:defRPr sz="2800" b="1" kern="1200">
        <a:solidFill>
          <a:srgbClr val="CC3300"/>
        </a:solidFill>
        <a:latin typeface="Tahoma" pitchFamily="34" charset="0"/>
        <a:ea typeface="+mn-ea"/>
        <a:cs typeface="Arial" charset="0"/>
      </a:defRPr>
    </a:lvl3pPr>
    <a:lvl4pPr marL="1371600" algn="l" rtl="0" fontAlgn="base">
      <a:spcBef>
        <a:spcPct val="0"/>
      </a:spcBef>
      <a:spcAft>
        <a:spcPct val="0"/>
      </a:spcAft>
      <a:defRPr sz="2800" b="1" kern="1200">
        <a:solidFill>
          <a:srgbClr val="CC3300"/>
        </a:solidFill>
        <a:latin typeface="Tahoma" pitchFamily="34" charset="0"/>
        <a:ea typeface="+mn-ea"/>
        <a:cs typeface="Arial" charset="0"/>
      </a:defRPr>
    </a:lvl4pPr>
    <a:lvl5pPr marL="1828800" algn="l" rtl="0" fontAlgn="base">
      <a:spcBef>
        <a:spcPct val="0"/>
      </a:spcBef>
      <a:spcAft>
        <a:spcPct val="0"/>
      </a:spcAft>
      <a:defRPr sz="2800" b="1" kern="1200">
        <a:solidFill>
          <a:srgbClr val="CC3300"/>
        </a:solidFill>
        <a:latin typeface="Tahoma" pitchFamily="34" charset="0"/>
        <a:ea typeface="+mn-ea"/>
        <a:cs typeface="Arial" charset="0"/>
      </a:defRPr>
    </a:lvl5pPr>
    <a:lvl6pPr marL="2286000" algn="l" defTabSz="914400" rtl="0" eaLnBrk="1" latinLnBrk="0" hangingPunct="1">
      <a:defRPr sz="2800" b="1" kern="1200">
        <a:solidFill>
          <a:srgbClr val="CC3300"/>
        </a:solidFill>
        <a:latin typeface="Tahoma" pitchFamily="34" charset="0"/>
        <a:ea typeface="+mn-ea"/>
        <a:cs typeface="Arial" charset="0"/>
      </a:defRPr>
    </a:lvl6pPr>
    <a:lvl7pPr marL="2743200" algn="l" defTabSz="914400" rtl="0" eaLnBrk="1" latinLnBrk="0" hangingPunct="1">
      <a:defRPr sz="2800" b="1" kern="1200">
        <a:solidFill>
          <a:srgbClr val="CC3300"/>
        </a:solidFill>
        <a:latin typeface="Tahoma" pitchFamily="34" charset="0"/>
        <a:ea typeface="+mn-ea"/>
        <a:cs typeface="Arial" charset="0"/>
      </a:defRPr>
    </a:lvl7pPr>
    <a:lvl8pPr marL="3200400" algn="l" defTabSz="914400" rtl="0" eaLnBrk="1" latinLnBrk="0" hangingPunct="1">
      <a:defRPr sz="2800" b="1" kern="1200">
        <a:solidFill>
          <a:srgbClr val="CC3300"/>
        </a:solidFill>
        <a:latin typeface="Tahoma" pitchFamily="34" charset="0"/>
        <a:ea typeface="+mn-ea"/>
        <a:cs typeface="Arial" charset="0"/>
      </a:defRPr>
    </a:lvl8pPr>
    <a:lvl9pPr marL="3657600" algn="l" defTabSz="914400" rtl="0" eaLnBrk="1" latinLnBrk="0" hangingPunct="1">
      <a:defRPr sz="2800" b="1" kern="1200">
        <a:solidFill>
          <a:srgbClr val="CC3300"/>
        </a:solidFill>
        <a:latin typeface="Tahoma" pitchFamily="34"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F85E08"/>
    <a:srgbClr val="FF3300"/>
    <a:srgbClr val="CC3300"/>
    <a:srgbClr val="FFA827"/>
    <a:srgbClr val="BE6A0E"/>
    <a:srgbClr val="EE8512"/>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208" autoAdjust="0"/>
    <p:restoredTop sz="94707" autoAdjust="0"/>
  </p:normalViewPr>
  <p:slideViewPr>
    <p:cSldViewPr>
      <p:cViewPr varScale="1">
        <p:scale>
          <a:sx n="80" d="100"/>
          <a:sy n="80" d="100"/>
        </p:scale>
        <p:origin x="864" y="192"/>
      </p:cViewPr>
      <p:guideLst>
        <p:guide orient="horz" pos="216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dirty="0"/>
          </a:p>
        </p:txBody>
      </p:sp>
      <p:sp>
        <p:nvSpPr>
          <p:cNvPr id="409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endParaRPr lang="en-US" dirty="0"/>
          </a:p>
        </p:txBody>
      </p:sp>
      <p:sp>
        <p:nvSpPr>
          <p:cNvPr id="410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none" lIns="92075" tIns="46038" rIns="92075" bIns="46038" numCol="1" anchor="b"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dirty="0"/>
          </a:p>
        </p:txBody>
      </p:sp>
      <p:sp>
        <p:nvSpPr>
          <p:cNvPr id="410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none" lIns="92075" tIns="46038" rIns="92075" bIns="46038" numCol="1" anchor="b"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fld id="{2F6D3E4A-37A3-4652-979D-D59837553EFA}" type="slidenum">
              <a:rPr lang="en-US"/>
              <a:pPr>
                <a:defRPr/>
              </a:pPr>
              <a:t>‹#›</a:t>
            </a:fld>
            <a:endParaRPr lang="en-US" dirty="0"/>
          </a:p>
        </p:txBody>
      </p:sp>
    </p:spTree>
    <p:extLst>
      <p:ext uri="{BB962C8B-B14F-4D97-AF65-F5344CB8AC3E}">
        <p14:creationId xmlns:p14="http://schemas.microsoft.com/office/powerpoint/2010/main" val="2005539897"/>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4.png>
</file>

<file path=ppt/media/image16.jpeg>
</file>

<file path=ppt/media/image17.jpeg>
</file>

<file path=ppt/media/image18.png>
</file>

<file path=ppt/media/image19.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dirty="0"/>
          </a:p>
        </p:txBody>
      </p:sp>
      <p:sp>
        <p:nvSpPr>
          <p:cNvPr id="2051"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44588" y="687388"/>
            <a:ext cx="4568825" cy="3425825"/>
          </a:xfrm>
          <a:prstGeom prst="rect">
            <a:avLst/>
          </a:prstGeom>
          <a:noFill/>
          <a:ln w="12700">
            <a:solidFill>
              <a:srgbClr val="000000"/>
            </a:solidFill>
            <a:miter lim="800000"/>
            <a:headEnd/>
            <a:tailEnd/>
          </a:ln>
        </p:spPr>
      </p:sp>
      <p:sp>
        <p:nvSpPr>
          <p:cNvPr id="205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2075" tIns="46038" rIns="92075" bIns="46038" numCol="1" anchor="b"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dirty="0"/>
          </a:p>
        </p:txBody>
      </p:sp>
      <p:sp>
        <p:nvSpPr>
          <p:cNvPr id="205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2075" tIns="46038" rIns="92075" bIns="46038" numCol="1" anchor="b"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fld id="{F9535BD6-FAB7-4BE8-B3CD-462CB56F63AE}" type="slidenum">
              <a:rPr lang="en-US"/>
              <a:pPr>
                <a:defRPr/>
              </a:pPr>
              <a:t>‹#›</a:t>
            </a:fld>
            <a:endParaRPr lang="en-US" dirty="0"/>
          </a:p>
        </p:txBody>
      </p:sp>
    </p:spTree>
    <p:extLst>
      <p:ext uri="{BB962C8B-B14F-4D97-AF65-F5344CB8AC3E}">
        <p14:creationId xmlns:p14="http://schemas.microsoft.com/office/powerpoint/2010/main" val="226802974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FE8D7486-BFD9-4FC1-89F5-286F5C3C7A80}" type="slidenum">
              <a:rPr lang="en-US" smtClean="0">
                <a:cs typeface="Arial" charset="0"/>
              </a:rPr>
              <a:pPr/>
              <a:t>1</a:t>
            </a:fld>
            <a:endParaRPr lang="en-US" dirty="0">
              <a:cs typeface="Arial" charset="0"/>
            </a:endParaRPr>
          </a:p>
        </p:txBody>
      </p:sp>
      <p:sp>
        <p:nvSpPr>
          <p:cNvPr id="16386" name="Rectangle 2"/>
          <p:cNvSpPr>
            <a:spLocks noGrp="1" noRot="1" noChangeAspect="1" noChangeArrowheads="1" noTextEdit="1"/>
          </p:cNvSpPr>
          <p:nvPr>
            <p:ph type="sldImg"/>
          </p:nvPr>
        </p:nvSpPr>
        <p:spPr>
          <a:ln cap="flat"/>
        </p:spPr>
      </p:sp>
      <p:sp>
        <p:nvSpPr>
          <p:cNvPr id="16387" name="Rectangle 3"/>
          <p:cNvSpPr>
            <a:spLocks noGrp="1" noChangeArrowheads="1"/>
          </p:cNvSpPr>
          <p:nvPr>
            <p:ph type="body" idx="1"/>
          </p:nvPr>
        </p:nvSpPr>
        <p:spPr>
          <a:noFill/>
          <a:ln/>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23</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29</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36</a:t>
            </a:fld>
            <a:endParaRPr lang="en-US" dirty="0"/>
          </a:p>
        </p:txBody>
      </p:sp>
    </p:spTree>
    <p:extLst>
      <p:ext uri="{BB962C8B-B14F-4D97-AF65-F5344CB8AC3E}">
        <p14:creationId xmlns:p14="http://schemas.microsoft.com/office/powerpoint/2010/main" val="20653215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37</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43</a:t>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44</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45</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46</a:t>
            </a:fld>
            <a:endParaRPr lang="en-US" dirty="0"/>
          </a:p>
        </p:txBody>
      </p:sp>
    </p:spTree>
    <p:extLst>
      <p:ext uri="{BB962C8B-B14F-4D97-AF65-F5344CB8AC3E}">
        <p14:creationId xmlns:p14="http://schemas.microsoft.com/office/powerpoint/2010/main" val="19365851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49</a:t>
            </a:fld>
            <a:endParaRPr lang="en-US" dirty="0"/>
          </a:p>
        </p:txBody>
      </p:sp>
    </p:spTree>
    <p:extLst>
      <p:ext uri="{BB962C8B-B14F-4D97-AF65-F5344CB8AC3E}">
        <p14:creationId xmlns:p14="http://schemas.microsoft.com/office/powerpoint/2010/main" val="1269081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01FE5F-859C-420B-843B-69F7DF620CF0}" type="slidenum">
              <a:rPr lang="en-US"/>
              <a:pPr/>
              <a:t>53</a:t>
            </a:fld>
            <a:endParaRPr lang="en-US" dirty="0"/>
          </a:p>
        </p:txBody>
      </p:sp>
      <p:sp>
        <p:nvSpPr>
          <p:cNvPr id="113666" name="Rectangle 2"/>
          <p:cNvSpPr>
            <a:spLocks noGrp="1" noRot="1" noChangeAspect="1" noChangeArrowheads="1" noTextEdit="1"/>
          </p:cNvSpPr>
          <p:nvPr>
            <p:ph type="sldImg"/>
          </p:nvPr>
        </p:nvSpPr>
        <p:spPr>
          <a:ln/>
        </p:spPr>
      </p:sp>
      <p:sp>
        <p:nvSpPr>
          <p:cNvPr id="113667"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2FE3F11-6D4C-423A-B4B6-69228312BD96}" type="slidenum">
              <a:rPr lang="en-US"/>
              <a:pPr/>
              <a:t>4</a:t>
            </a:fld>
            <a:endParaRPr lang="en-US" dirty="0"/>
          </a:p>
        </p:txBody>
      </p:sp>
      <p:sp>
        <p:nvSpPr>
          <p:cNvPr id="8194" name="Rectangle 2"/>
          <p:cNvSpPr>
            <a:spLocks noGrp="1" noRot="1" noChangeAspect="1" noChangeArrowheads="1" noTextEdit="1"/>
          </p:cNvSpPr>
          <p:nvPr>
            <p:ph type="sldImg"/>
          </p:nvPr>
        </p:nvSpPr>
        <p:spPr>
          <a:ln cap="flat"/>
        </p:spPr>
      </p:sp>
      <p:sp>
        <p:nvSpPr>
          <p:cNvPr id="8195" name="Rectangle 3"/>
          <p:cNvSpPr>
            <a:spLocks noGrp="1" noChangeArrowheads="1"/>
          </p:cNvSpPr>
          <p:nvPr>
            <p:ph type="body" idx="1"/>
          </p:nvPr>
        </p:nvSpPr>
        <p:spPr>
          <a:ln/>
        </p:spPr>
        <p:txBody>
          <a:bodyPr/>
          <a:lstStyle/>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64E8BE4-922A-4C22-AC8B-2887F3405C8D}" type="slidenum">
              <a:rPr lang="en-US"/>
              <a:pPr/>
              <a:t>10</a:t>
            </a:fld>
            <a:endParaRPr lang="en-US" dirty="0"/>
          </a:p>
        </p:txBody>
      </p:sp>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DB87B19-A4A7-4F9B-815E-853614C2F4D6}" type="slidenum">
              <a:rPr lang="en-US"/>
              <a:pPr/>
              <a:t>11</a:t>
            </a:fld>
            <a:endParaRPr lang="en-US" dirty="0"/>
          </a:p>
        </p:txBody>
      </p:sp>
      <p:sp>
        <p:nvSpPr>
          <p:cNvPr id="34818" name="Rectangle 2"/>
          <p:cNvSpPr>
            <a:spLocks noGrp="1" noRot="1" noChangeAspect="1" noChangeArrowheads="1" noTextEdit="1"/>
          </p:cNvSpPr>
          <p:nvPr>
            <p:ph type="sldImg"/>
          </p:nvPr>
        </p:nvSpPr>
        <p:spPr>
          <a:ln cap="flat"/>
        </p:spPr>
      </p:sp>
      <p:sp>
        <p:nvSpPr>
          <p:cNvPr id="34819" name="Rectangle 3"/>
          <p:cNvSpPr>
            <a:spLocks noGrp="1" noChangeArrowheads="1"/>
          </p:cNvSpPr>
          <p:nvPr>
            <p:ph type="body" idx="1"/>
          </p:nvPr>
        </p:nvSpPr>
        <p:spPr>
          <a:ln/>
        </p:spPr>
        <p:txBody>
          <a:bodyPr/>
          <a:lstStyle/>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19BC9B-A858-4C23-847A-D09B0C1C6A3B}" type="slidenum">
              <a:rPr lang="en-US"/>
              <a:pPr/>
              <a:t>12</a:t>
            </a:fld>
            <a:endParaRPr lang="en-US" dirty="0"/>
          </a:p>
        </p:txBody>
      </p:sp>
      <p:sp>
        <p:nvSpPr>
          <p:cNvPr id="109570" name="Rectangle 2"/>
          <p:cNvSpPr>
            <a:spLocks noGrp="1" noRot="1" noChangeAspect="1" noChangeArrowheads="1" noTextEdit="1"/>
          </p:cNvSpPr>
          <p:nvPr>
            <p:ph type="sldImg"/>
          </p:nvPr>
        </p:nvSpPr>
        <p:spPr>
          <a:ln/>
        </p:spPr>
      </p:sp>
      <p:sp>
        <p:nvSpPr>
          <p:cNvPr id="109571"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959E96-1061-4E2E-B998-2EDD65CD9656}" type="slidenum">
              <a:rPr lang="en-US" smtClean="0"/>
              <a:pPr/>
              <a:t>14</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959E96-1061-4E2E-B998-2EDD65CD9656}" type="slidenum">
              <a:rPr lang="en-US" smtClean="0"/>
              <a:pPr/>
              <a:t>15</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959E96-1061-4E2E-B998-2EDD65CD9656}" type="slidenum">
              <a:rPr lang="en-US" smtClean="0"/>
              <a:pPr/>
              <a:t>16</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97F9AB3-5B66-4179-A9B5-0BB785409A85}" type="slidenum">
              <a:rPr lang="en-US" smtClean="0"/>
              <a:pPr/>
              <a:t>17</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4" name="Group 1026"/>
          <p:cNvGrpSpPr>
            <a:grpSpLocks/>
          </p:cNvGrpSpPr>
          <p:nvPr/>
        </p:nvGrpSpPr>
        <p:grpSpPr bwMode="auto">
          <a:xfrm>
            <a:off x="0" y="2438400"/>
            <a:ext cx="9009063" cy="1052513"/>
            <a:chOff x="0" y="1536"/>
            <a:chExt cx="5675" cy="663"/>
          </a:xfrm>
        </p:grpSpPr>
        <p:grpSp>
          <p:nvGrpSpPr>
            <p:cNvPr id="5" name="Group 1027"/>
            <p:cNvGrpSpPr>
              <a:grpSpLocks/>
            </p:cNvGrpSpPr>
            <p:nvPr/>
          </p:nvGrpSpPr>
          <p:grpSpPr bwMode="auto">
            <a:xfrm>
              <a:off x="185" y="1604"/>
              <a:ext cx="449" cy="299"/>
              <a:chOff x="720" y="336"/>
              <a:chExt cx="624" cy="432"/>
            </a:xfrm>
          </p:grpSpPr>
          <p:sp>
            <p:nvSpPr>
              <p:cNvPr id="12" name="Rectangle 1028"/>
              <p:cNvSpPr>
                <a:spLocks noChangeArrowheads="1"/>
              </p:cNvSpPr>
              <p:nvPr/>
            </p:nvSpPr>
            <p:spPr bwMode="auto">
              <a:xfrm>
                <a:off x="720" y="336"/>
                <a:ext cx="384" cy="432"/>
              </a:xfrm>
              <a:prstGeom prst="rect">
                <a:avLst/>
              </a:prstGeom>
              <a:solidFill>
                <a:schemeClr val="folHlink"/>
              </a:soli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sp>
            <p:nvSpPr>
              <p:cNvPr id="13" name="Rectangle 1029"/>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grpSp>
        <p:grpSp>
          <p:nvGrpSpPr>
            <p:cNvPr id="6" name="Group 1030"/>
            <p:cNvGrpSpPr>
              <a:grpSpLocks/>
            </p:cNvGrpSpPr>
            <p:nvPr/>
          </p:nvGrpSpPr>
          <p:grpSpPr bwMode="auto">
            <a:xfrm>
              <a:off x="263" y="1870"/>
              <a:ext cx="466" cy="299"/>
              <a:chOff x="912" y="2640"/>
              <a:chExt cx="672" cy="432"/>
            </a:xfrm>
          </p:grpSpPr>
          <p:sp>
            <p:nvSpPr>
              <p:cNvPr id="10" name="Rectangle 1031"/>
              <p:cNvSpPr>
                <a:spLocks noChangeArrowheads="1"/>
              </p:cNvSpPr>
              <p:nvPr/>
            </p:nvSpPr>
            <p:spPr bwMode="auto">
              <a:xfrm>
                <a:off x="912" y="2640"/>
                <a:ext cx="384" cy="432"/>
              </a:xfrm>
              <a:prstGeom prst="rect">
                <a:avLst/>
              </a:prstGeom>
              <a:solidFill>
                <a:schemeClr val="accent2"/>
              </a:soli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sp>
            <p:nvSpPr>
              <p:cNvPr id="11" name="Rectangle 1032"/>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grpSp>
        <p:sp>
          <p:nvSpPr>
            <p:cNvPr id="7" name="Rectangle 1033"/>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sp>
          <p:nvSpPr>
            <p:cNvPr id="8" name="Rectangle 1034"/>
            <p:cNvSpPr>
              <a:spLocks noChangeArrowheads="1"/>
            </p:cNvSpPr>
            <p:nvPr/>
          </p:nvSpPr>
          <p:spPr bwMode="auto">
            <a:xfrm>
              <a:off x="400" y="1536"/>
              <a:ext cx="20" cy="663"/>
            </a:xfrm>
            <a:prstGeom prst="rect">
              <a:avLst/>
            </a:prstGeom>
            <a:solidFill>
              <a:srgbClr val="F85E08"/>
            </a:soli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sp>
          <p:nvSpPr>
            <p:cNvPr id="9" name="Rectangle 1035"/>
            <p:cNvSpPr>
              <a:spLocks noChangeArrowheads="1"/>
            </p:cNvSpPr>
            <p:nvPr/>
          </p:nvSpPr>
          <p:spPr bwMode="auto">
            <a:xfrm flipV="1">
              <a:off x="199" y="2060"/>
              <a:ext cx="5476" cy="29"/>
            </a:xfrm>
            <a:prstGeom prst="rect">
              <a:avLst/>
            </a:prstGeom>
            <a:solidFill>
              <a:srgbClr val="F85E08"/>
            </a:soli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grpSp>
      <p:sp>
        <p:nvSpPr>
          <p:cNvPr id="93197" name="Rectangle 1037"/>
          <p:cNvSpPr>
            <a:spLocks noGrp="1" noChangeArrowheads="1"/>
          </p:cNvSpPr>
          <p:nvPr>
            <p:ph type="subTitle" idx="1" hasCustomPrompt="1"/>
          </p:nvPr>
        </p:nvSpPr>
        <p:spPr>
          <a:xfrm>
            <a:off x="677497" y="3886200"/>
            <a:ext cx="7780703" cy="2286000"/>
          </a:xfrm>
        </p:spPr>
        <p:txBody>
          <a:bodyPr/>
          <a:lstStyle>
            <a:lvl1pPr marL="0" indent="0" algn="ctr">
              <a:buFont typeface="Wingdings" pitchFamily="2" charset="2"/>
              <a:buNone/>
              <a:defRPr sz="4000" b="0">
                <a:solidFill>
                  <a:srgbClr val="0000CC"/>
                </a:solidFill>
                <a:effectLst>
                  <a:outerShdw blurRad="38100" dist="38100" dir="2700000" algn="tl">
                    <a:srgbClr val="C0C0C0"/>
                  </a:outerShdw>
                </a:effectLst>
              </a:defRPr>
            </a:lvl1pPr>
          </a:lstStyle>
          <a:p>
            <a:r>
              <a:rPr lang="en-US" dirty="0"/>
              <a:t>Chapter 1</a:t>
            </a:r>
          </a:p>
          <a:p>
            <a:r>
              <a:rPr lang="en-US" dirty="0"/>
              <a:t>Some Title ….</a:t>
            </a:r>
          </a:p>
        </p:txBody>
      </p:sp>
      <p:sp>
        <p:nvSpPr>
          <p:cNvPr id="14" name="Rectangle 13"/>
          <p:cNvSpPr>
            <a:spLocks noGrp="1" noChangeArrowheads="1"/>
          </p:cNvSpPr>
          <p:nvPr userDrawn="1"/>
        </p:nvSpPr>
        <p:spPr bwMode="auto">
          <a:xfrm>
            <a:off x="0" y="304800"/>
            <a:ext cx="9144000" cy="2286000"/>
          </a:xfrm>
          <a:prstGeom prst="rect">
            <a:avLst/>
          </a:prstGeom>
          <a:noFill/>
          <a:ln w="9525">
            <a:noFill/>
            <a:miter lim="800000"/>
            <a:headEnd/>
            <a:tailEnd/>
          </a:ln>
          <a:effectLst/>
        </p:spPr>
        <p:txBody>
          <a:bodyPr anchor="b"/>
          <a:lstStyle>
            <a:lvl1pPr algn="ctr" rtl="0" fontAlgn="base">
              <a:spcBef>
                <a:spcPct val="0"/>
              </a:spcBef>
              <a:spcAft>
                <a:spcPct val="0"/>
              </a:spcAft>
              <a:defRPr sz="3600">
                <a:solidFill>
                  <a:srgbClr val="CC3300"/>
                </a:solidFill>
                <a:effectLst>
                  <a:outerShdw blurRad="38100" dist="38100" dir="2700000" algn="tl">
                    <a:srgbClr val="C0C0C0"/>
                  </a:outerShdw>
                </a:effectLst>
                <a:latin typeface="+mj-lt"/>
                <a:ea typeface="+mj-ea"/>
                <a:cs typeface="+mj-cs"/>
              </a:defRPr>
            </a:lvl1pPr>
            <a:lvl2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2pPr>
            <a:lvl3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3pPr>
            <a:lvl4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4pPr>
            <a:lvl5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5pPr>
            <a:lvl6pPr marL="4572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6pPr>
            <a:lvl7pPr marL="9144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7pPr>
            <a:lvl8pPr marL="13716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8pPr>
            <a:lvl9pPr marL="18288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9pPr>
          </a:lstStyle>
          <a:p>
            <a:pPr>
              <a:spcBef>
                <a:spcPts val="1200"/>
              </a:spcBef>
              <a:defRPr/>
            </a:pPr>
            <a:br>
              <a:rPr lang="en-US" dirty="0">
                <a:solidFill>
                  <a:srgbClr val="F85E08"/>
                </a:solidFill>
              </a:rPr>
            </a:br>
            <a:br>
              <a:rPr lang="en-US" dirty="0">
                <a:solidFill>
                  <a:srgbClr val="F85E08"/>
                </a:solidFill>
              </a:rPr>
            </a:br>
            <a:br>
              <a:rPr lang="en-US" dirty="0">
                <a:solidFill>
                  <a:srgbClr val="F85E08"/>
                </a:solidFill>
              </a:rPr>
            </a:br>
            <a:r>
              <a:rPr lang="en-US" sz="4000" b="0" dirty="0">
                <a:solidFill>
                  <a:srgbClr val="F85E08"/>
                </a:solidFill>
              </a:rPr>
              <a:t>Business Intelligence and Analytics: Systems for Decision Support </a:t>
            </a:r>
          </a:p>
          <a:p>
            <a:pPr>
              <a:spcBef>
                <a:spcPts val="1200"/>
              </a:spcBef>
              <a:defRPr/>
            </a:pPr>
            <a:r>
              <a:rPr lang="en-US" sz="4000" b="0" dirty="0">
                <a:solidFill>
                  <a:srgbClr val="F85E08"/>
                </a:solidFill>
              </a:rPr>
              <a:t>(10</a:t>
            </a:r>
            <a:r>
              <a:rPr lang="en-US" sz="4000" b="0" baseline="30000" dirty="0">
                <a:solidFill>
                  <a:srgbClr val="F85E08"/>
                </a:solidFill>
              </a:rPr>
              <a:t>th</a:t>
            </a:r>
            <a:r>
              <a:rPr lang="en-US" sz="4000" b="0" dirty="0">
                <a:solidFill>
                  <a:srgbClr val="F85E08"/>
                </a:solidFill>
              </a:rPr>
              <a:t> Edition)</a:t>
            </a:r>
          </a:p>
        </p:txBody>
      </p:sp>
      <p:pic>
        <p:nvPicPr>
          <p:cNvPr id="15" name="Picture 2" descr="http://ecx.images-amazon.com/images/I/51L11n8dpnL._SX258_BO1,204,203,200_.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90857" y="2141538"/>
            <a:ext cx="1889222" cy="23542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04050" y="250825"/>
            <a:ext cx="1951038" cy="58816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50938" y="250825"/>
            <a:ext cx="5700712" cy="58816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2000" y="1524000"/>
            <a:ext cx="8193088" cy="4800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82688" y="1524000"/>
            <a:ext cx="3810000" cy="46085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45088" y="1524000"/>
            <a:ext cx="3810000" cy="46085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79" name="Text Box 19"/>
          <p:cNvSpPr txBox="1">
            <a:spLocks noChangeArrowheads="1"/>
          </p:cNvSpPr>
          <p:nvPr/>
        </p:nvSpPr>
        <p:spPr bwMode="auto">
          <a:xfrm>
            <a:off x="990600" y="6431578"/>
            <a:ext cx="7315200" cy="276999"/>
          </a:xfrm>
          <a:prstGeom prst="rect">
            <a:avLst/>
          </a:prstGeom>
          <a:noFill/>
          <a:ln w="9525">
            <a:noFill/>
            <a:miter lim="800000"/>
            <a:headEnd/>
            <a:tailEnd/>
          </a:ln>
          <a:effectLst/>
        </p:spPr>
        <p:txBody>
          <a:bodyPr wrap="square" anchor="b">
            <a:spAutoFit/>
          </a:bodyPr>
          <a:lstStyle/>
          <a:p>
            <a:pPr algn="ctr">
              <a:spcBef>
                <a:spcPts val="600"/>
              </a:spcBef>
              <a:buClr>
                <a:schemeClr val="hlink"/>
              </a:buClr>
              <a:buSzPct val="110000"/>
              <a:buFont typeface="Wingdings" pitchFamily="2" charset="2"/>
              <a:buNone/>
              <a:defRPr/>
            </a:pPr>
            <a:r>
              <a:rPr lang="en-US" sz="1200" b="0" i="1" dirty="0">
                <a:solidFill>
                  <a:schemeClr val="tx1"/>
                </a:solidFill>
                <a:latin typeface="Arial" charset="0"/>
                <a:cs typeface="+mn-cs"/>
              </a:rPr>
              <a:t>     </a:t>
            </a:r>
            <a:r>
              <a:rPr lang="en-US" sz="1200" b="0" i="1" dirty="0">
                <a:solidFill>
                  <a:srgbClr val="0000CC"/>
                </a:solidFill>
                <a:latin typeface="Arial" charset="0"/>
                <a:cs typeface="+mn-cs"/>
              </a:rPr>
              <a:t>Copyright © 2014 Pearson Education, Inc. </a:t>
            </a:r>
            <a:endParaRPr lang="en-US" sz="1200" b="0" dirty="0">
              <a:solidFill>
                <a:srgbClr val="0000CC"/>
              </a:solidFill>
              <a:latin typeface="Arial" charset="0"/>
              <a:cs typeface="+mn-cs"/>
            </a:endParaRPr>
          </a:p>
        </p:txBody>
      </p:sp>
      <p:sp>
        <p:nvSpPr>
          <p:cNvPr id="92162" name="Rectangle 2"/>
          <p:cNvSpPr>
            <a:spLocks noChangeArrowheads="1"/>
          </p:cNvSpPr>
          <p:nvPr/>
        </p:nvSpPr>
        <p:spPr bwMode="ltGray">
          <a:xfrm>
            <a:off x="417513" y="731838"/>
            <a:ext cx="438150" cy="474662"/>
          </a:xfrm>
          <a:prstGeom prst="rect">
            <a:avLst/>
          </a:prstGeom>
          <a:solidFill>
            <a:schemeClr val="accent2"/>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3" name="Rectangle 3"/>
          <p:cNvSpPr>
            <a:spLocks noChangeArrowheads="1"/>
          </p:cNvSpPr>
          <p:nvPr/>
        </p:nvSpPr>
        <p:spPr bwMode="ltGray">
          <a:xfrm>
            <a:off x="800100" y="731838"/>
            <a:ext cx="328613" cy="474662"/>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4" name="Rectangle 4"/>
          <p:cNvSpPr>
            <a:spLocks noChangeArrowheads="1"/>
          </p:cNvSpPr>
          <p:nvPr/>
        </p:nvSpPr>
        <p:spPr bwMode="ltGray">
          <a:xfrm>
            <a:off x="541338" y="1154113"/>
            <a:ext cx="422275" cy="474662"/>
          </a:xfrm>
          <a:prstGeom prst="rect">
            <a:avLst/>
          </a:prstGeom>
          <a:solidFill>
            <a:schemeClr val="folHlink"/>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5" name="Rectangle 5"/>
          <p:cNvSpPr>
            <a:spLocks noChangeArrowheads="1"/>
          </p:cNvSpPr>
          <p:nvPr/>
        </p:nvSpPr>
        <p:spPr bwMode="ltGray">
          <a:xfrm>
            <a:off x="911225" y="1154113"/>
            <a:ext cx="368300" cy="474662"/>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6" name="Rectangle 6"/>
          <p:cNvSpPr>
            <a:spLocks noChangeArrowheads="1"/>
          </p:cNvSpPr>
          <p:nvPr/>
        </p:nvSpPr>
        <p:spPr bwMode="ltGray">
          <a:xfrm>
            <a:off x="127000" y="1081088"/>
            <a:ext cx="560388" cy="422275"/>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7" name="Rectangle 7"/>
          <p:cNvSpPr>
            <a:spLocks noChangeArrowheads="1"/>
          </p:cNvSpPr>
          <p:nvPr/>
        </p:nvSpPr>
        <p:spPr bwMode="gray">
          <a:xfrm>
            <a:off x="762000" y="623888"/>
            <a:ext cx="31750" cy="1052512"/>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8" name="Rectangle 8"/>
          <p:cNvSpPr>
            <a:spLocks noChangeArrowheads="1"/>
          </p:cNvSpPr>
          <p:nvPr/>
        </p:nvSpPr>
        <p:spPr bwMode="gray">
          <a:xfrm>
            <a:off x="442913" y="1414463"/>
            <a:ext cx="8226425" cy="3175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9" name="Rectangle 9"/>
          <p:cNvSpPr>
            <a:spLocks noGrp="1" noChangeArrowheads="1"/>
          </p:cNvSpPr>
          <p:nvPr>
            <p:ph type="title"/>
          </p:nvPr>
        </p:nvSpPr>
        <p:spPr bwMode="auto">
          <a:xfrm>
            <a:off x="1150938" y="231776"/>
            <a:ext cx="7793037" cy="1139824"/>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4" name="Rectangle 10"/>
          <p:cNvSpPr>
            <a:spLocks noGrp="1" noChangeArrowheads="1"/>
          </p:cNvSpPr>
          <p:nvPr>
            <p:ph type="body" idx="1"/>
          </p:nvPr>
        </p:nvSpPr>
        <p:spPr bwMode="auto">
          <a:xfrm>
            <a:off x="777875" y="1524000"/>
            <a:ext cx="8177213" cy="4800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2180" name="Text Box 20"/>
          <p:cNvSpPr txBox="1">
            <a:spLocks noChangeArrowheads="1"/>
          </p:cNvSpPr>
          <p:nvPr/>
        </p:nvSpPr>
        <p:spPr bwMode="auto">
          <a:xfrm>
            <a:off x="76200" y="6430962"/>
            <a:ext cx="601663" cy="274638"/>
          </a:xfrm>
          <a:prstGeom prst="rect">
            <a:avLst/>
          </a:prstGeom>
          <a:noFill/>
          <a:ln w="9525">
            <a:noFill/>
            <a:miter lim="800000"/>
            <a:headEnd/>
            <a:tailEnd/>
          </a:ln>
          <a:effectLst/>
        </p:spPr>
        <p:txBody>
          <a:bodyPr wrap="none">
            <a:spAutoFit/>
          </a:bodyPr>
          <a:lstStyle/>
          <a:p>
            <a:pPr>
              <a:defRPr/>
            </a:pPr>
            <a:r>
              <a:rPr lang="en-US" sz="1200" dirty="0">
                <a:solidFill>
                  <a:srgbClr val="EE8411"/>
                </a:solidFill>
                <a:cs typeface="+mn-cs"/>
              </a:rPr>
              <a:t>3-</a:t>
            </a:r>
            <a:fld id="{930D3EF6-C8D8-4409-A7BA-DC47BF803ED5}" type="slidenum">
              <a:rPr lang="en-US" sz="1200" smtClean="0">
                <a:solidFill>
                  <a:srgbClr val="EE8411"/>
                </a:solidFill>
                <a:cs typeface="+mn-cs"/>
              </a:rPr>
              <a:pPr>
                <a:defRPr/>
              </a:pPr>
              <a:t>‹#›</a:t>
            </a:fld>
            <a:endParaRPr lang="en-US" sz="1200" dirty="0">
              <a:solidFill>
                <a:srgbClr val="EE8411"/>
              </a:solidFill>
              <a:cs typeface="+mn-cs"/>
            </a:endParaRPr>
          </a:p>
        </p:txBody>
      </p:sp>
      <p:sp>
        <p:nvSpPr>
          <p:cNvPr id="20" name="Rectangle 8"/>
          <p:cNvSpPr>
            <a:spLocks noChangeArrowheads="1"/>
          </p:cNvSpPr>
          <p:nvPr userDrawn="1"/>
        </p:nvSpPr>
        <p:spPr bwMode="gray">
          <a:xfrm>
            <a:off x="548265" y="6445250"/>
            <a:ext cx="8226425" cy="3175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21" name="Rectangle 8"/>
          <p:cNvSpPr>
            <a:spLocks noChangeArrowheads="1"/>
          </p:cNvSpPr>
          <p:nvPr userDrawn="1"/>
        </p:nvSpPr>
        <p:spPr bwMode="gray">
          <a:xfrm>
            <a:off x="541337" y="6705600"/>
            <a:ext cx="8226425" cy="3175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22" name="Rectangle 8"/>
          <p:cNvSpPr>
            <a:spLocks noChangeArrowheads="1"/>
          </p:cNvSpPr>
          <p:nvPr userDrawn="1"/>
        </p:nvSpPr>
        <p:spPr bwMode="gray">
          <a:xfrm>
            <a:off x="685800" y="6477000"/>
            <a:ext cx="428048" cy="22860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24" name="Rectangle 8"/>
          <p:cNvSpPr>
            <a:spLocks noChangeArrowheads="1"/>
          </p:cNvSpPr>
          <p:nvPr userDrawn="1"/>
        </p:nvSpPr>
        <p:spPr bwMode="gray">
          <a:xfrm>
            <a:off x="8182552" y="6477000"/>
            <a:ext cx="428048" cy="22860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Tree>
  </p:cSld>
  <p:clrMap bg1="lt1" tx1="dk1" bg2="lt2" tx2="dk2" accent1="accent1" accent2="accent2" accent3="accent3" accent4="accent4" accent5="accent5" accent6="accent6" hlink="hlink" folHlink="folHlink"/>
  <p:sldLayoutIdLst>
    <p:sldLayoutId id="2147483664" r:id="rId1"/>
    <p:sldLayoutId id="2147483663" r:id="rId2"/>
    <p:sldLayoutId id="2147483662" r:id="rId3"/>
    <p:sldLayoutId id="2147483661" r:id="rId4"/>
    <p:sldLayoutId id="2147483660" r:id="rId5"/>
    <p:sldLayoutId id="2147483659" r:id="rId6"/>
    <p:sldLayoutId id="2147483658" r:id="rId7"/>
    <p:sldLayoutId id="2147483657" r:id="rId8"/>
    <p:sldLayoutId id="2147483656" r:id="rId9"/>
    <p:sldLayoutId id="2147483655" r:id="rId10"/>
    <p:sldLayoutId id="2147483654" r:id="rId11"/>
  </p:sldLayoutIdLst>
  <p:txStyles>
    <p:titleStyle>
      <a:lvl1pPr algn="l" rtl="0" eaLnBrk="0" fontAlgn="base" hangingPunct="0">
        <a:lnSpc>
          <a:spcPts val="4000"/>
        </a:lnSpc>
        <a:spcBef>
          <a:spcPct val="0"/>
        </a:spcBef>
        <a:spcAft>
          <a:spcPct val="0"/>
        </a:spcAft>
        <a:defRPr sz="4000">
          <a:solidFill>
            <a:srgbClr val="F85E08"/>
          </a:solidFill>
          <a:effectLst>
            <a:outerShdw blurRad="38100" dist="38100" dir="2700000" algn="tl">
              <a:srgbClr val="C0C0C0"/>
            </a:outerShdw>
          </a:effectLst>
          <a:latin typeface="+mj-lt"/>
          <a:ea typeface="+mj-ea"/>
          <a:cs typeface="+mj-cs"/>
        </a:defRPr>
      </a:lvl1pPr>
      <a:lvl2pPr algn="l" rtl="0" eaLnBrk="0" fontAlgn="base" hangingPunct="0">
        <a:spcBef>
          <a:spcPct val="0"/>
        </a:spcBef>
        <a:spcAft>
          <a:spcPct val="0"/>
        </a:spcAft>
        <a:defRPr sz="3600">
          <a:solidFill>
            <a:srgbClr val="CC3300"/>
          </a:solidFill>
          <a:effectLst>
            <a:outerShdw blurRad="38100" dist="38100" dir="2700000" algn="tl">
              <a:srgbClr val="C0C0C0"/>
            </a:outerShdw>
          </a:effectLst>
          <a:latin typeface="Tahoma" pitchFamily="34" charset="0"/>
        </a:defRPr>
      </a:lvl2pPr>
      <a:lvl3pPr algn="l" rtl="0" eaLnBrk="0" fontAlgn="base" hangingPunct="0">
        <a:spcBef>
          <a:spcPct val="0"/>
        </a:spcBef>
        <a:spcAft>
          <a:spcPct val="0"/>
        </a:spcAft>
        <a:defRPr sz="3600">
          <a:solidFill>
            <a:srgbClr val="CC3300"/>
          </a:solidFill>
          <a:effectLst>
            <a:outerShdw blurRad="38100" dist="38100" dir="2700000" algn="tl">
              <a:srgbClr val="C0C0C0"/>
            </a:outerShdw>
          </a:effectLst>
          <a:latin typeface="Tahoma" pitchFamily="34" charset="0"/>
        </a:defRPr>
      </a:lvl3pPr>
      <a:lvl4pPr algn="l" rtl="0" eaLnBrk="0" fontAlgn="base" hangingPunct="0">
        <a:spcBef>
          <a:spcPct val="0"/>
        </a:spcBef>
        <a:spcAft>
          <a:spcPct val="0"/>
        </a:spcAft>
        <a:defRPr sz="3600">
          <a:solidFill>
            <a:srgbClr val="CC3300"/>
          </a:solidFill>
          <a:effectLst>
            <a:outerShdw blurRad="38100" dist="38100" dir="2700000" algn="tl">
              <a:srgbClr val="C0C0C0"/>
            </a:outerShdw>
          </a:effectLst>
          <a:latin typeface="Tahoma" pitchFamily="34" charset="0"/>
        </a:defRPr>
      </a:lvl4pPr>
      <a:lvl5pPr algn="l" rtl="0" eaLnBrk="0" fontAlgn="base" hangingPunct="0">
        <a:spcBef>
          <a:spcPct val="0"/>
        </a:spcBef>
        <a:spcAft>
          <a:spcPct val="0"/>
        </a:spcAft>
        <a:defRPr sz="3600">
          <a:solidFill>
            <a:srgbClr val="CC3300"/>
          </a:solidFill>
          <a:effectLst>
            <a:outerShdw blurRad="38100" dist="38100" dir="2700000" algn="tl">
              <a:srgbClr val="C0C0C0"/>
            </a:outerShdw>
          </a:effectLst>
          <a:latin typeface="Tahoma" pitchFamily="34" charset="0"/>
        </a:defRPr>
      </a:lvl5pPr>
      <a:lvl6pPr marL="4572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6pPr>
      <a:lvl7pPr marL="9144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7pPr>
      <a:lvl8pPr marL="13716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8pPr>
      <a:lvl9pPr marL="18288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9pPr>
    </p:titleStyle>
    <p:bodyStyle>
      <a:lvl1pPr marL="342900" indent="-342900" algn="l" rtl="0" eaLnBrk="0" fontAlgn="base" hangingPunct="0">
        <a:spcBef>
          <a:spcPct val="20000"/>
        </a:spcBef>
        <a:spcAft>
          <a:spcPct val="0"/>
        </a:spcAft>
        <a:buClr>
          <a:schemeClr val="folHlink"/>
        </a:buClr>
        <a:buSzPct val="60000"/>
        <a:buFont typeface="Wingdings" pitchFamily="2" charset="2"/>
        <a:buChar char="n"/>
        <a:defRPr sz="3200">
          <a:solidFill>
            <a:schemeClr val="folHlink"/>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sz="2800">
          <a:solidFill>
            <a:schemeClr val="folHlink"/>
          </a:solidFill>
          <a:latin typeface="+mn-lt"/>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sz="2400">
          <a:solidFill>
            <a:schemeClr val="folHlink"/>
          </a:solidFill>
          <a:latin typeface="+mn-lt"/>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sz="2000">
          <a:solidFill>
            <a:schemeClr val="folHlink"/>
          </a:solidFill>
          <a:latin typeface="+mn-lt"/>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sz="2000">
          <a:solidFill>
            <a:schemeClr val="folHlink"/>
          </a:solidFill>
          <a:latin typeface="+mn-lt"/>
        </a:defRPr>
      </a:lvl5pPr>
      <a:lvl6pPr marL="2514600" indent="-228600" algn="l" rtl="0" fontAlgn="base">
        <a:spcBef>
          <a:spcPct val="20000"/>
        </a:spcBef>
        <a:spcAft>
          <a:spcPct val="0"/>
        </a:spcAft>
        <a:buClr>
          <a:schemeClr val="accent1"/>
        </a:buClr>
        <a:buSzPct val="50000"/>
        <a:buFont typeface="Wingdings" pitchFamily="2" charset="2"/>
        <a:buChar char="n"/>
        <a:defRPr sz="2000">
          <a:solidFill>
            <a:schemeClr val="folHlink"/>
          </a:solidFill>
          <a:latin typeface="+mn-lt"/>
        </a:defRPr>
      </a:lvl6pPr>
      <a:lvl7pPr marL="2971800" indent="-228600" algn="l" rtl="0" fontAlgn="base">
        <a:spcBef>
          <a:spcPct val="20000"/>
        </a:spcBef>
        <a:spcAft>
          <a:spcPct val="0"/>
        </a:spcAft>
        <a:buClr>
          <a:schemeClr val="accent1"/>
        </a:buClr>
        <a:buSzPct val="50000"/>
        <a:buFont typeface="Wingdings" pitchFamily="2" charset="2"/>
        <a:buChar char="n"/>
        <a:defRPr sz="2000">
          <a:solidFill>
            <a:schemeClr val="folHlink"/>
          </a:solidFill>
          <a:latin typeface="+mn-lt"/>
        </a:defRPr>
      </a:lvl7pPr>
      <a:lvl8pPr marL="3429000" indent="-228600" algn="l" rtl="0" fontAlgn="base">
        <a:spcBef>
          <a:spcPct val="20000"/>
        </a:spcBef>
        <a:spcAft>
          <a:spcPct val="0"/>
        </a:spcAft>
        <a:buClr>
          <a:schemeClr val="accent1"/>
        </a:buClr>
        <a:buSzPct val="50000"/>
        <a:buFont typeface="Wingdings" pitchFamily="2" charset="2"/>
        <a:buChar char="n"/>
        <a:defRPr sz="2000">
          <a:solidFill>
            <a:schemeClr val="folHlink"/>
          </a:solidFill>
          <a:latin typeface="+mn-lt"/>
        </a:defRPr>
      </a:lvl8pPr>
      <a:lvl9pPr marL="3886200" indent="-228600" algn="l" rtl="0" fontAlgn="base">
        <a:spcBef>
          <a:spcPct val="20000"/>
        </a:spcBef>
        <a:spcAft>
          <a:spcPct val="0"/>
        </a:spcAft>
        <a:buClr>
          <a:schemeClr val="accent1"/>
        </a:buClr>
        <a:buSzPct val="50000"/>
        <a:buFont typeface="Wingdings" pitchFamily="2" charset="2"/>
        <a:buChar char="n"/>
        <a:defRPr sz="2000">
          <a:solidFill>
            <a:schemeClr val="folHlink"/>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www.teradatauniversitynetwork.com/"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www.teradatastudentnetwork.com/"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6" name="Rectangle 8"/>
          <p:cNvSpPr>
            <a:spLocks noGrp="1" noChangeArrowheads="1"/>
          </p:cNvSpPr>
          <p:nvPr>
            <p:ph type="subTitle" idx="1"/>
          </p:nvPr>
        </p:nvSpPr>
        <p:spPr>
          <a:xfrm>
            <a:off x="685800" y="3962400"/>
            <a:ext cx="7848600" cy="2286000"/>
          </a:xfrm>
        </p:spPr>
        <p:txBody>
          <a:bodyPr/>
          <a:lstStyle/>
          <a:p>
            <a:pPr eaLnBrk="1" hangingPunct="1">
              <a:defRPr/>
            </a:pPr>
            <a:r>
              <a:rPr lang="en-US" sz="4000" b="1" dirty="0">
                <a:solidFill>
                  <a:srgbClr val="F85E08"/>
                </a:solidFill>
              </a:rPr>
              <a:t>Chapter 3:</a:t>
            </a:r>
          </a:p>
          <a:p>
            <a:pPr eaLnBrk="1" hangingPunct="1">
              <a:defRPr/>
            </a:pPr>
            <a:r>
              <a:rPr lang="en-US" dirty="0"/>
              <a:t>Data Warehousing</a:t>
            </a:r>
          </a:p>
        </p:txBody>
      </p:sp>
      <p:sp>
        <p:nvSpPr>
          <p:cNvPr id="5" name="Rectangle 4"/>
          <p:cNvSpPr>
            <a:spLocks noGrp="1" noChangeArrowheads="1"/>
          </p:cNvSpPr>
          <p:nvPr/>
        </p:nvSpPr>
        <p:spPr bwMode="auto">
          <a:xfrm>
            <a:off x="0" y="304800"/>
            <a:ext cx="9144000" cy="2286000"/>
          </a:xfrm>
          <a:prstGeom prst="rect">
            <a:avLst/>
          </a:prstGeom>
          <a:noFill/>
          <a:ln w="9525">
            <a:noFill/>
            <a:miter lim="800000"/>
            <a:headEnd/>
            <a:tailEnd/>
          </a:ln>
          <a:effectLst/>
        </p:spPr>
        <p:txBody>
          <a:bodyPr anchor="b"/>
          <a:lstStyle>
            <a:lvl1pPr algn="ctr" rtl="0" fontAlgn="base">
              <a:spcBef>
                <a:spcPct val="0"/>
              </a:spcBef>
              <a:spcAft>
                <a:spcPct val="0"/>
              </a:spcAft>
              <a:defRPr sz="3600">
                <a:solidFill>
                  <a:srgbClr val="CC3300"/>
                </a:solidFill>
                <a:effectLst>
                  <a:outerShdw blurRad="38100" dist="38100" dir="2700000" algn="tl">
                    <a:srgbClr val="C0C0C0"/>
                  </a:outerShdw>
                </a:effectLst>
                <a:latin typeface="+mj-lt"/>
                <a:ea typeface="+mj-ea"/>
                <a:cs typeface="+mj-cs"/>
              </a:defRPr>
            </a:lvl1pPr>
            <a:lvl2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2pPr>
            <a:lvl3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3pPr>
            <a:lvl4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4pPr>
            <a:lvl5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5pPr>
            <a:lvl6pPr marL="4572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6pPr>
            <a:lvl7pPr marL="9144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7pPr>
            <a:lvl8pPr marL="13716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8pPr>
            <a:lvl9pPr marL="18288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9pPr>
          </a:lstStyle>
          <a:p>
            <a:pPr>
              <a:spcBef>
                <a:spcPts val="1200"/>
              </a:spcBef>
              <a:defRPr/>
            </a:pPr>
            <a:br>
              <a:rPr lang="en-US" dirty="0">
                <a:solidFill>
                  <a:srgbClr val="F85E08"/>
                </a:solidFill>
              </a:rPr>
            </a:br>
            <a:br>
              <a:rPr lang="en-US" dirty="0">
                <a:solidFill>
                  <a:srgbClr val="F85E08"/>
                </a:solidFill>
              </a:rPr>
            </a:br>
            <a:br>
              <a:rPr lang="en-US" dirty="0">
                <a:solidFill>
                  <a:srgbClr val="F85E08"/>
                </a:solidFill>
              </a:rPr>
            </a:br>
            <a:r>
              <a:rPr lang="en-US" sz="4000" b="0" dirty="0">
                <a:solidFill>
                  <a:srgbClr val="F85E08"/>
                </a:solidFill>
              </a:rPr>
              <a:t>Business Intelligence and Analytics: Systems for Decision Support </a:t>
            </a:r>
          </a:p>
          <a:p>
            <a:pPr>
              <a:spcBef>
                <a:spcPts val="1200"/>
              </a:spcBef>
              <a:defRPr/>
            </a:pPr>
            <a:r>
              <a:rPr lang="en-US" sz="4000" b="0" dirty="0">
                <a:solidFill>
                  <a:srgbClr val="F85E08"/>
                </a:solidFill>
              </a:rPr>
              <a:t>(10</a:t>
            </a:r>
            <a:r>
              <a:rPr lang="en-US" sz="4000" b="0" baseline="30000" dirty="0">
                <a:solidFill>
                  <a:srgbClr val="F85E08"/>
                </a:solidFill>
              </a:rPr>
              <a:t>th</a:t>
            </a:r>
            <a:r>
              <a:rPr lang="en-US" sz="4000" b="0" dirty="0">
                <a:solidFill>
                  <a:srgbClr val="F85E08"/>
                </a:solidFill>
              </a:rPr>
              <a:t> Edition)</a:t>
            </a:r>
          </a:p>
        </p:txBody>
      </p:sp>
      <p:pic>
        <p:nvPicPr>
          <p:cNvPr id="1026" name="Picture 2" descr="http://ecx.images-amazon.com/images/I/51L11n8dpnL._SX258_BO1,204,203,200_.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0857" y="2141538"/>
            <a:ext cx="1889222" cy="23542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1026"/>
          <p:cNvSpPr>
            <a:spLocks noGrp="1" noChangeArrowheads="1"/>
          </p:cNvSpPr>
          <p:nvPr>
            <p:ph type="title"/>
          </p:nvPr>
        </p:nvSpPr>
        <p:spPr/>
        <p:txBody>
          <a:bodyPr/>
          <a:lstStyle/>
          <a:p>
            <a:r>
              <a:rPr lang="en-US" dirty="0"/>
              <a:t>A Generic DW Framework</a:t>
            </a:r>
          </a:p>
        </p:txBody>
      </p:sp>
      <p:pic>
        <p:nvPicPr>
          <p:cNvPr id="4" name="Picture 3"/>
          <p:cNvPicPr>
            <a:picLocks noChangeAspect="1"/>
          </p:cNvPicPr>
          <p:nvPr/>
        </p:nvPicPr>
        <p:blipFill>
          <a:blip r:embed="rId3" cstate="print"/>
          <a:srcRect/>
          <a:stretch>
            <a:fillRect/>
          </a:stretch>
        </p:blipFill>
        <p:spPr bwMode="auto">
          <a:xfrm>
            <a:off x="685800" y="1676400"/>
            <a:ext cx="8037809" cy="4594205"/>
          </a:xfrm>
          <a:prstGeom prst="rect">
            <a:avLst/>
          </a:prstGeom>
          <a:noFill/>
          <a:ln w="9525">
            <a:noFill/>
            <a:miter lim="800000"/>
            <a:headEnd/>
            <a:tailEnd/>
          </a:ln>
        </p:spPr>
      </p:pic>
    </p:spTree>
    <p:extLst>
      <p:ext uri="{BB962C8B-B14F-4D97-AF65-F5344CB8AC3E}">
        <p14:creationId xmlns:p14="http://schemas.microsoft.com/office/powerpoint/2010/main" val="2818475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7" name="Rectangle 5"/>
          <p:cNvSpPr>
            <a:spLocks noGrp="1" noChangeArrowheads="1"/>
          </p:cNvSpPr>
          <p:nvPr>
            <p:ph type="title"/>
          </p:nvPr>
        </p:nvSpPr>
        <p:spPr/>
        <p:txBody>
          <a:bodyPr/>
          <a:lstStyle/>
          <a:p>
            <a:r>
              <a:rPr lang="en-US" dirty="0"/>
              <a:t>DW Architecture</a:t>
            </a:r>
          </a:p>
        </p:txBody>
      </p:sp>
      <p:sp>
        <p:nvSpPr>
          <p:cNvPr id="33798" name="Rectangle 6"/>
          <p:cNvSpPr>
            <a:spLocks noGrp="1" noChangeArrowheads="1"/>
          </p:cNvSpPr>
          <p:nvPr>
            <p:ph type="body" idx="1"/>
          </p:nvPr>
        </p:nvSpPr>
        <p:spPr/>
        <p:txBody>
          <a:bodyPr/>
          <a:lstStyle/>
          <a:p>
            <a:pPr marL="455613" indent="-455613">
              <a:buSzPct val="70000"/>
            </a:pPr>
            <a:r>
              <a:rPr lang="en-US" sz="2800" dirty="0">
                <a:solidFill>
                  <a:srgbClr val="FF0000"/>
                </a:solidFill>
              </a:rPr>
              <a:t>Three-tier architecture</a:t>
            </a:r>
          </a:p>
          <a:p>
            <a:pPr marL="911225" lvl="1" indent="-334963">
              <a:buSzPct val="70000"/>
              <a:buFont typeface="Wingdings" pitchFamily="2" charset="2"/>
              <a:buAutoNum type="arabicPeriod"/>
            </a:pPr>
            <a:r>
              <a:rPr lang="en-US" sz="2400" dirty="0"/>
              <a:t>Data acquisition software (back-end)</a:t>
            </a:r>
          </a:p>
          <a:p>
            <a:pPr marL="911225" lvl="1" indent="-334963">
              <a:buSzPct val="70000"/>
              <a:buFont typeface="Wingdings" pitchFamily="2" charset="2"/>
              <a:buAutoNum type="arabicPeriod"/>
            </a:pPr>
            <a:r>
              <a:rPr lang="en-US" sz="2400" dirty="0"/>
              <a:t>The data warehouse that contains the data &amp; software</a:t>
            </a:r>
          </a:p>
          <a:p>
            <a:pPr marL="911225" lvl="1" indent="-334963">
              <a:buSzPct val="70000"/>
              <a:buFont typeface="Wingdings" pitchFamily="2" charset="2"/>
              <a:buAutoNum type="arabicPeriod"/>
            </a:pPr>
            <a:r>
              <a:rPr lang="en-US" sz="2400" dirty="0"/>
              <a:t>Client (front-end) software that allows users to access and analyze data from the warehouse</a:t>
            </a:r>
          </a:p>
          <a:p>
            <a:pPr marL="452437" indent="-334963">
              <a:buSzPct val="70000"/>
            </a:pPr>
            <a:r>
              <a:rPr lang="en-US" sz="2800" dirty="0">
                <a:solidFill>
                  <a:srgbClr val="FF0000"/>
                </a:solidFill>
              </a:rPr>
              <a:t>Two-tier architecture</a:t>
            </a:r>
          </a:p>
          <a:p>
            <a:pPr marL="911225" lvl="1" indent="-334963">
              <a:buSzPct val="70000"/>
              <a:buNone/>
            </a:pPr>
            <a:r>
              <a:rPr lang="en-US" sz="2400" dirty="0"/>
              <a:t>First two tiers in three-tier architecture is combined into one</a:t>
            </a:r>
          </a:p>
          <a:p>
            <a:pPr marL="455613" indent="-455613">
              <a:buSzPct val="70000"/>
              <a:buFont typeface="Wingdings" pitchFamily="2" charset="2"/>
              <a:buNone/>
            </a:pPr>
            <a:r>
              <a:rPr lang="en-US" sz="2800" dirty="0"/>
              <a:t>	</a:t>
            </a:r>
            <a:r>
              <a:rPr lang="en-US" sz="2800" dirty="0">
                <a:solidFill>
                  <a:srgbClr val="990099"/>
                </a:solidFill>
              </a:rPr>
              <a:t>… sometimes there is only one tier?</a:t>
            </a:r>
          </a:p>
          <a:p>
            <a:pPr marL="911225" lvl="1" indent="-334963">
              <a:buSzPct val="70000"/>
              <a:buFont typeface="Wingdings" pitchFamily="2" charset="2"/>
              <a:buNone/>
            </a:pPr>
            <a:endParaRPr lang="en-US" sz="2400" dirty="0"/>
          </a:p>
        </p:txBody>
      </p:sp>
    </p:spTree>
    <p:extLst>
      <p:ext uri="{BB962C8B-B14F-4D97-AF65-F5344CB8AC3E}">
        <p14:creationId xmlns:p14="http://schemas.microsoft.com/office/powerpoint/2010/main" val="1664483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1026"/>
          <p:cNvSpPr>
            <a:spLocks noGrp="1" noChangeArrowheads="1"/>
          </p:cNvSpPr>
          <p:nvPr>
            <p:ph type="title"/>
          </p:nvPr>
        </p:nvSpPr>
        <p:spPr/>
        <p:txBody>
          <a:bodyPr/>
          <a:lstStyle/>
          <a:p>
            <a:r>
              <a:rPr lang="en-US" dirty="0"/>
              <a:t>DW Architectures</a:t>
            </a:r>
          </a:p>
        </p:txBody>
      </p:sp>
      <p:pic>
        <p:nvPicPr>
          <p:cNvPr id="7" name="Picture 6"/>
          <p:cNvPicPr>
            <a:picLocks noChangeAspect="1"/>
          </p:cNvPicPr>
          <p:nvPr/>
        </p:nvPicPr>
        <p:blipFill>
          <a:blip r:embed="rId3" cstate="print"/>
          <a:srcRect/>
          <a:stretch>
            <a:fillRect/>
          </a:stretch>
        </p:blipFill>
        <p:spPr bwMode="auto">
          <a:xfrm>
            <a:off x="2601567" y="1524000"/>
            <a:ext cx="6313833" cy="2362200"/>
          </a:xfrm>
          <a:prstGeom prst="rect">
            <a:avLst/>
          </a:prstGeom>
          <a:noFill/>
          <a:ln w="9525">
            <a:noFill/>
            <a:miter lim="800000"/>
            <a:headEnd/>
            <a:tailEnd/>
          </a:ln>
        </p:spPr>
      </p:pic>
      <p:pic>
        <p:nvPicPr>
          <p:cNvPr id="8" name="Picture 7"/>
          <p:cNvPicPr>
            <a:picLocks noChangeAspect="1"/>
          </p:cNvPicPr>
          <p:nvPr/>
        </p:nvPicPr>
        <p:blipFill>
          <a:blip r:embed="rId4" cstate="print"/>
          <a:srcRect/>
          <a:stretch>
            <a:fillRect/>
          </a:stretch>
        </p:blipFill>
        <p:spPr bwMode="auto">
          <a:xfrm>
            <a:off x="2590800" y="3962400"/>
            <a:ext cx="4419600" cy="2323940"/>
          </a:xfrm>
          <a:prstGeom prst="rect">
            <a:avLst/>
          </a:prstGeom>
          <a:noFill/>
          <a:ln w="9525">
            <a:noFill/>
            <a:miter lim="800000"/>
            <a:headEnd/>
            <a:tailEnd/>
          </a:ln>
        </p:spPr>
      </p:pic>
      <p:sp>
        <p:nvSpPr>
          <p:cNvPr id="9" name="Rectangle 8"/>
          <p:cNvSpPr/>
          <p:nvPr/>
        </p:nvSpPr>
        <p:spPr>
          <a:xfrm>
            <a:off x="304800" y="2140803"/>
            <a:ext cx="2286000" cy="830997"/>
          </a:xfrm>
          <a:prstGeom prst="rect">
            <a:avLst/>
          </a:prstGeom>
          <a:noFill/>
        </p:spPr>
        <p:txBody>
          <a:bodyPr wrap="squar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2400" b="1" cap="none" spc="50" dirty="0">
                <a:ln w="11430"/>
                <a:solidFill>
                  <a:srgbClr val="F85E08"/>
                </a:solidFill>
                <a:effectLst>
                  <a:outerShdw blurRad="76200" dist="50800" dir="5400000" algn="tl" rotWithShape="0">
                    <a:srgbClr val="000000">
                      <a:alpha val="65000"/>
                    </a:srgbClr>
                  </a:outerShdw>
                </a:effectLst>
              </a:rPr>
              <a:t>3-tier </a:t>
            </a:r>
          </a:p>
          <a:p>
            <a:pPr algn="ctr"/>
            <a:r>
              <a:rPr lang="en-US" sz="2400" b="1" cap="none" spc="50" dirty="0">
                <a:ln w="11430"/>
                <a:solidFill>
                  <a:srgbClr val="F85E08"/>
                </a:solidFill>
                <a:effectLst>
                  <a:outerShdw blurRad="76200" dist="50800" dir="5400000" algn="tl" rotWithShape="0">
                    <a:srgbClr val="000000">
                      <a:alpha val="65000"/>
                    </a:srgbClr>
                  </a:outerShdw>
                </a:effectLst>
              </a:rPr>
              <a:t>architecture</a:t>
            </a:r>
          </a:p>
        </p:txBody>
      </p:sp>
      <p:sp>
        <p:nvSpPr>
          <p:cNvPr id="10" name="Rectangle 9"/>
          <p:cNvSpPr/>
          <p:nvPr/>
        </p:nvSpPr>
        <p:spPr>
          <a:xfrm>
            <a:off x="304800" y="4572000"/>
            <a:ext cx="2286000" cy="830997"/>
          </a:xfrm>
          <a:prstGeom prst="rect">
            <a:avLst/>
          </a:prstGeom>
          <a:noFill/>
        </p:spPr>
        <p:txBody>
          <a:bodyPr wrap="squar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2400" b="1" cap="none" spc="50" dirty="0">
                <a:ln w="11430"/>
                <a:solidFill>
                  <a:srgbClr val="F85E08"/>
                </a:solidFill>
                <a:effectLst>
                  <a:outerShdw blurRad="76200" dist="50800" dir="5400000" algn="tl" rotWithShape="0">
                    <a:srgbClr val="000000">
                      <a:alpha val="65000"/>
                    </a:srgbClr>
                  </a:outerShdw>
                </a:effectLst>
              </a:rPr>
              <a:t>2-tier </a:t>
            </a:r>
          </a:p>
          <a:p>
            <a:pPr algn="ctr"/>
            <a:r>
              <a:rPr lang="en-US" sz="2400" b="1" cap="none" spc="50" dirty="0">
                <a:ln w="11430"/>
                <a:solidFill>
                  <a:srgbClr val="F85E08"/>
                </a:solidFill>
                <a:effectLst>
                  <a:outerShdw blurRad="76200" dist="50800" dir="5400000" algn="tl" rotWithShape="0">
                    <a:srgbClr val="000000">
                      <a:alpha val="65000"/>
                    </a:srgbClr>
                  </a:outerShdw>
                </a:effectLst>
              </a:rPr>
              <a:t>architecture</a:t>
            </a:r>
          </a:p>
        </p:txBody>
      </p:sp>
      <p:sp>
        <p:nvSpPr>
          <p:cNvPr id="11" name="Rectangle 10"/>
          <p:cNvSpPr/>
          <p:nvPr/>
        </p:nvSpPr>
        <p:spPr>
          <a:xfrm>
            <a:off x="7086600" y="4546937"/>
            <a:ext cx="1981200" cy="1015663"/>
          </a:xfrm>
          <a:prstGeom prst="rect">
            <a:avLst/>
          </a:prstGeom>
          <a:solidFill>
            <a:schemeClr val="accent2">
              <a:lumMod val="20000"/>
              <a:lumOff val="80000"/>
            </a:schemeClr>
          </a:solidFill>
        </p:spPr>
        <p:txBody>
          <a:bodyPr wrap="squar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2000" b="1" cap="none" spc="50" dirty="0">
                <a:ln w="11430"/>
                <a:solidFill>
                  <a:srgbClr val="F85E08"/>
                </a:solidFill>
                <a:effectLst>
                  <a:outerShdw blurRad="76200" dist="50800" dir="5400000" algn="tl" rotWithShape="0">
                    <a:srgbClr val="000000">
                      <a:alpha val="65000"/>
                    </a:srgbClr>
                  </a:outerShdw>
                </a:effectLst>
              </a:rPr>
              <a:t>1-tier </a:t>
            </a:r>
          </a:p>
          <a:p>
            <a:pPr algn="ctr"/>
            <a:r>
              <a:rPr lang="en-US" sz="2000" b="1" cap="none" spc="50" dirty="0">
                <a:ln w="11430"/>
                <a:solidFill>
                  <a:srgbClr val="F85E08"/>
                </a:solidFill>
                <a:effectLst>
                  <a:outerShdw blurRad="76200" dist="50800" dir="5400000" algn="tl" rotWithShape="0">
                    <a:srgbClr val="000000">
                      <a:alpha val="65000"/>
                    </a:srgbClr>
                  </a:outerShdw>
                </a:effectLst>
              </a:rPr>
              <a:t>Architecture</a:t>
            </a:r>
          </a:p>
          <a:p>
            <a:pPr algn="ctr"/>
            <a:r>
              <a:rPr lang="en-US" sz="2000" spc="50" dirty="0">
                <a:ln w="11430"/>
                <a:solidFill>
                  <a:srgbClr val="F85E08"/>
                </a:solidFill>
                <a:effectLst>
                  <a:outerShdw blurRad="76200" dist="50800" dir="5400000" algn="tl" rotWithShape="0">
                    <a:srgbClr val="000000">
                      <a:alpha val="65000"/>
                    </a:srgbClr>
                  </a:outerShdw>
                </a:effectLst>
              </a:rPr>
              <a:t>?</a:t>
            </a:r>
            <a:endParaRPr lang="en-US" sz="2000" b="1" cap="none" spc="50" dirty="0">
              <a:ln w="11430"/>
              <a:solidFill>
                <a:srgbClr val="F85E08"/>
              </a:solidFill>
              <a:effectLst>
                <a:outerShdw blurRad="76200" dist="50800" dir="5400000" algn="tl" rotWithShape="0">
                  <a:srgbClr val="000000">
                    <a:alpha val="65000"/>
                  </a:srgbClr>
                </a:outerShdw>
              </a:effectLst>
            </a:endParaRPr>
          </a:p>
        </p:txBody>
      </p:sp>
    </p:spTree>
    <p:extLst>
      <p:ext uri="{BB962C8B-B14F-4D97-AF65-F5344CB8AC3E}">
        <p14:creationId xmlns:p14="http://schemas.microsoft.com/office/powerpoint/2010/main" val="539768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Warehousing Architectures </a:t>
            </a:r>
          </a:p>
        </p:txBody>
      </p:sp>
      <p:sp>
        <p:nvSpPr>
          <p:cNvPr id="3" name="Content Placeholder 2"/>
          <p:cNvSpPr>
            <a:spLocks noGrp="1"/>
          </p:cNvSpPr>
          <p:nvPr>
            <p:ph idx="1"/>
          </p:nvPr>
        </p:nvSpPr>
        <p:spPr/>
        <p:txBody>
          <a:bodyPr/>
          <a:lstStyle/>
          <a:p>
            <a:r>
              <a:rPr lang="en-US" b="1" i="1" u="sng" dirty="0">
                <a:solidFill>
                  <a:srgbClr val="C00000"/>
                </a:solidFill>
              </a:rPr>
              <a:t>Issues</a:t>
            </a:r>
            <a:r>
              <a:rPr lang="en-US" dirty="0"/>
              <a:t> to consider when deciding which architecture to use:</a:t>
            </a:r>
          </a:p>
          <a:p>
            <a:pPr lvl="1"/>
            <a:r>
              <a:rPr lang="en-US" sz="2600" dirty="0">
                <a:solidFill>
                  <a:srgbClr val="FF0000"/>
                </a:solidFill>
              </a:rPr>
              <a:t>Which database management system (DBMS) should be used? </a:t>
            </a:r>
          </a:p>
          <a:p>
            <a:pPr lvl="1"/>
            <a:r>
              <a:rPr lang="en-US" sz="2600" dirty="0">
                <a:solidFill>
                  <a:srgbClr val="FF0000"/>
                </a:solidFill>
              </a:rPr>
              <a:t>Will parallel processing and/or partitioning be used? </a:t>
            </a:r>
          </a:p>
          <a:p>
            <a:pPr lvl="1"/>
            <a:r>
              <a:rPr lang="en-US" sz="2600" dirty="0">
                <a:solidFill>
                  <a:srgbClr val="FF0000"/>
                </a:solidFill>
              </a:rPr>
              <a:t>Will data migration tools be used to load the data warehouse?</a:t>
            </a:r>
          </a:p>
          <a:p>
            <a:pPr lvl="1"/>
            <a:r>
              <a:rPr lang="en-US" sz="2600" dirty="0">
                <a:solidFill>
                  <a:srgbClr val="FF0000"/>
                </a:solidFill>
              </a:rPr>
              <a:t>What tools will be used to support data retrieval and analysis? </a:t>
            </a:r>
          </a:p>
        </p:txBody>
      </p:sp>
    </p:spTree>
    <p:extLst>
      <p:ext uri="{BB962C8B-B14F-4D97-AF65-F5344CB8AC3E}">
        <p14:creationId xmlns:p14="http://schemas.microsoft.com/office/powerpoint/2010/main" val="1553240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Web-Based DW Architecture</a:t>
            </a:r>
          </a:p>
        </p:txBody>
      </p:sp>
      <p:pic>
        <p:nvPicPr>
          <p:cNvPr id="4" name="Picture 3"/>
          <p:cNvPicPr>
            <a:picLocks noChangeAspect="1"/>
          </p:cNvPicPr>
          <p:nvPr/>
        </p:nvPicPr>
        <p:blipFill>
          <a:blip r:embed="rId3" cstate="print"/>
          <a:srcRect/>
          <a:stretch>
            <a:fillRect/>
          </a:stretch>
        </p:blipFill>
        <p:spPr bwMode="auto">
          <a:xfrm>
            <a:off x="917082" y="1828800"/>
            <a:ext cx="7083918" cy="4191000"/>
          </a:xfrm>
          <a:prstGeom prst="rect">
            <a:avLst/>
          </a:prstGeom>
          <a:noFill/>
          <a:ln w="9525">
            <a:noFill/>
            <a:miter lim="800000"/>
            <a:headEnd/>
            <a:tailEnd/>
          </a:ln>
        </p:spPr>
      </p:pic>
    </p:spTree>
    <p:extLst>
      <p:ext uri="{BB962C8B-B14F-4D97-AF65-F5344CB8AC3E}">
        <p14:creationId xmlns:p14="http://schemas.microsoft.com/office/powerpoint/2010/main" val="258826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388938" y="76200"/>
            <a:ext cx="7840662" cy="609600"/>
          </a:xfrm>
        </p:spPr>
        <p:txBody>
          <a:bodyPr/>
          <a:lstStyle/>
          <a:p>
            <a:pPr algn="ctr"/>
            <a:r>
              <a:rPr lang="en-US" b="1" dirty="0">
                <a:solidFill>
                  <a:srgbClr val="C00000"/>
                </a:solidFill>
              </a:rPr>
              <a:t>Alternative DW Architectures</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648743"/>
            <a:ext cx="7639039" cy="61330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597917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1"/>
          <p:cNvSpPr>
            <a:spLocks noGrp="1"/>
          </p:cNvSpPr>
          <p:nvPr>
            <p:ph type="title"/>
          </p:nvPr>
        </p:nvSpPr>
        <p:spPr>
          <a:xfrm>
            <a:off x="388938" y="76200"/>
            <a:ext cx="7535862" cy="609600"/>
          </a:xfrm>
        </p:spPr>
        <p:txBody>
          <a:bodyPr/>
          <a:lstStyle/>
          <a:p>
            <a:pPr algn="ctr"/>
            <a:r>
              <a:rPr lang="en-US" dirty="0"/>
              <a:t>Alternative DW Architectures</a:t>
            </a:r>
          </a:p>
        </p:txBody>
      </p:sp>
      <p:sp>
        <p:nvSpPr>
          <p:cNvPr id="9" name="Content Placeholder 2"/>
          <p:cNvSpPr>
            <a:spLocks noGrp="1"/>
          </p:cNvSpPr>
          <p:nvPr>
            <p:ph idx="1"/>
          </p:nvPr>
        </p:nvSpPr>
        <p:spPr>
          <a:xfrm>
            <a:off x="685800" y="4724400"/>
            <a:ext cx="8153400" cy="1828800"/>
          </a:xfrm>
        </p:spPr>
        <p:txBody>
          <a:bodyPr>
            <a:noAutofit/>
          </a:bodyPr>
          <a:lstStyle/>
          <a:p>
            <a:pPr>
              <a:buClr>
                <a:srgbClr val="FF0000"/>
              </a:buClr>
            </a:pPr>
            <a:r>
              <a:rPr lang="en-US" dirty="0"/>
              <a:t>Each architecture has advantages and disadvantages!</a:t>
            </a:r>
          </a:p>
          <a:p>
            <a:pPr>
              <a:buClr>
                <a:srgbClr val="FF0000"/>
              </a:buClr>
            </a:pPr>
            <a:r>
              <a:rPr lang="en-US" dirty="0"/>
              <a:t>Which architecture is the best?</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799" y="727880"/>
            <a:ext cx="8056537" cy="38441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270241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2"/>
          <p:cNvSpPr>
            <a:spLocks noGrp="1" noChangeArrowheads="1"/>
          </p:cNvSpPr>
          <p:nvPr>
            <p:ph type="title"/>
          </p:nvPr>
        </p:nvSpPr>
        <p:spPr/>
        <p:txBody>
          <a:bodyPr/>
          <a:lstStyle/>
          <a:p>
            <a:r>
              <a:rPr lang="en-US" sz="3600" dirty="0"/>
              <a:t>Ten factors that potentially affect the architecture selection decision</a:t>
            </a:r>
          </a:p>
        </p:txBody>
      </p:sp>
      <p:sp>
        <p:nvSpPr>
          <p:cNvPr id="189443" name="Rectangle 3"/>
          <p:cNvSpPr>
            <a:spLocks noGrp="1" noChangeArrowheads="1"/>
          </p:cNvSpPr>
          <p:nvPr>
            <p:ph type="body" sz="half" idx="1"/>
          </p:nvPr>
        </p:nvSpPr>
        <p:spPr>
          <a:xfrm>
            <a:off x="457200" y="1828800"/>
            <a:ext cx="4191000" cy="3962400"/>
          </a:xfrm>
        </p:spPr>
        <p:txBody>
          <a:bodyPr>
            <a:noAutofit/>
          </a:bodyPr>
          <a:lstStyle/>
          <a:p>
            <a:pPr marL="347663" indent="-347663">
              <a:buClr>
                <a:srgbClr val="C00000"/>
              </a:buClr>
              <a:buSzPct val="100000"/>
              <a:buFontTx/>
              <a:buAutoNum type="arabicPeriod"/>
            </a:pPr>
            <a:r>
              <a:rPr lang="en-US" sz="2400" dirty="0">
                <a:solidFill>
                  <a:srgbClr val="0066FF"/>
                </a:solidFill>
              </a:rPr>
              <a:t>Information interdependence between organizational units</a:t>
            </a:r>
          </a:p>
          <a:p>
            <a:pPr marL="347663" indent="-347663">
              <a:buClr>
                <a:srgbClr val="C00000"/>
              </a:buClr>
              <a:buSzPct val="100000"/>
              <a:buFontTx/>
              <a:buAutoNum type="arabicPeriod"/>
            </a:pPr>
            <a:r>
              <a:rPr lang="en-US" sz="2400" dirty="0">
                <a:solidFill>
                  <a:srgbClr val="0066FF"/>
                </a:solidFill>
              </a:rPr>
              <a:t>Upper management’s information needs</a:t>
            </a:r>
          </a:p>
          <a:p>
            <a:pPr marL="347663" indent="-347663">
              <a:buClr>
                <a:srgbClr val="C00000"/>
              </a:buClr>
              <a:buSzPct val="100000"/>
              <a:buFontTx/>
              <a:buAutoNum type="arabicPeriod"/>
            </a:pPr>
            <a:r>
              <a:rPr lang="en-US" sz="2400" dirty="0">
                <a:solidFill>
                  <a:srgbClr val="0066FF"/>
                </a:solidFill>
              </a:rPr>
              <a:t>Urgency of need for a data warehouse</a:t>
            </a:r>
          </a:p>
          <a:p>
            <a:pPr marL="347663" indent="-347663">
              <a:buClr>
                <a:srgbClr val="C00000"/>
              </a:buClr>
              <a:buSzPct val="100000"/>
              <a:buFontTx/>
              <a:buAutoNum type="arabicPeriod"/>
            </a:pPr>
            <a:r>
              <a:rPr lang="en-US" sz="2400" dirty="0">
                <a:solidFill>
                  <a:srgbClr val="0066FF"/>
                </a:solidFill>
              </a:rPr>
              <a:t>Nature of end-user tasks</a:t>
            </a:r>
          </a:p>
          <a:p>
            <a:pPr marL="347663" indent="-347663">
              <a:buClr>
                <a:srgbClr val="C00000"/>
              </a:buClr>
              <a:buSzPct val="100000"/>
              <a:buFontTx/>
              <a:buAutoNum type="arabicPeriod"/>
            </a:pPr>
            <a:r>
              <a:rPr lang="en-US" sz="2400" dirty="0">
                <a:solidFill>
                  <a:srgbClr val="0066FF"/>
                </a:solidFill>
              </a:rPr>
              <a:t>Constraints on resources </a:t>
            </a:r>
          </a:p>
        </p:txBody>
      </p:sp>
      <p:sp>
        <p:nvSpPr>
          <p:cNvPr id="189444" name="Rectangle 4"/>
          <p:cNvSpPr>
            <a:spLocks noGrp="1" noChangeArrowheads="1"/>
          </p:cNvSpPr>
          <p:nvPr>
            <p:ph type="body" sz="half" idx="2"/>
          </p:nvPr>
        </p:nvSpPr>
        <p:spPr>
          <a:xfrm>
            <a:off x="4648200" y="1828800"/>
            <a:ext cx="4267200" cy="3962400"/>
          </a:xfrm>
        </p:spPr>
        <p:txBody>
          <a:bodyPr>
            <a:normAutofit/>
          </a:bodyPr>
          <a:lstStyle/>
          <a:p>
            <a:pPr marL="463550" indent="-463550">
              <a:buClr>
                <a:srgbClr val="C00000"/>
              </a:buClr>
              <a:buSzPct val="100000"/>
              <a:buFont typeface="+mj-lt"/>
              <a:buAutoNum type="arabicPeriod" startAt="6"/>
            </a:pPr>
            <a:r>
              <a:rPr lang="en-US" sz="2400" dirty="0">
                <a:solidFill>
                  <a:srgbClr val="0066FF"/>
                </a:solidFill>
              </a:rPr>
              <a:t>Strategic view of the data warehouse prior to implementation</a:t>
            </a:r>
          </a:p>
          <a:p>
            <a:pPr marL="463550" indent="-463550">
              <a:buClr>
                <a:srgbClr val="C00000"/>
              </a:buClr>
              <a:buSzPct val="100000"/>
              <a:buFontTx/>
              <a:buAutoNum type="arabicPeriod" startAt="6"/>
            </a:pPr>
            <a:r>
              <a:rPr lang="en-US" sz="2400" dirty="0">
                <a:solidFill>
                  <a:srgbClr val="0066FF"/>
                </a:solidFill>
              </a:rPr>
              <a:t>Compatibility with existing systems</a:t>
            </a:r>
          </a:p>
          <a:p>
            <a:pPr marL="463550" indent="-463550">
              <a:buClr>
                <a:srgbClr val="C00000"/>
              </a:buClr>
              <a:buSzPct val="100000"/>
              <a:buFontTx/>
              <a:buAutoNum type="arabicPeriod" startAt="6"/>
            </a:pPr>
            <a:r>
              <a:rPr lang="en-US" sz="2400" dirty="0">
                <a:solidFill>
                  <a:srgbClr val="0066FF"/>
                </a:solidFill>
              </a:rPr>
              <a:t>Perceived ability of the in-house IT staff</a:t>
            </a:r>
          </a:p>
          <a:p>
            <a:pPr marL="463550" indent="-463550">
              <a:buClr>
                <a:srgbClr val="C00000"/>
              </a:buClr>
              <a:buSzPct val="100000"/>
              <a:buFontTx/>
              <a:buAutoNum type="arabicPeriod" startAt="6"/>
            </a:pPr>
            <a:r>
              <a:rPr lang="en-US" sz="2400" dirty="0">
                <a:solidFill>
                  <a:srgbClr val="0066FF"/>
                </a:solidFill>
              </a:rPr>
              <a:t>Technical issues</a:t>
            </a:r>
          </a:p>
          <a:p>
            <a:pPr marL="463550" indent="-463550">
              <a:buClr>
                <a:srgbClr val="C00000"/>
              </a:buClr>
              <a:buSzPct val="100000"/>
              <a:buFontTx/>
              <a:buAutoNum type="arabicPeriod" startAt="6"/>
            </a:pPr>
            <a:r>
              <a:rPr lang="en-US" sz="2400" dirty="0">
                <a:solidFill>
                  <a:srgbClr val="0066FF"/>
                </a:solidFill>
              </a:rPr>
              <a:t>Social/political factors</a:t>
            </a:r>
          </a:p>
        </p:txBody>
      </p:sp>
    </p:spTree>
    <p:extLst>
      <p:ext uri="{BB962C8B-B14F-4D97-AF65-F5344CB8AC3E}">
        <p14:creationId xmlns:p14="http://schemas.microsoft.com/office/powerpoint/2010/main" val="4680136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Teradata Corp. DW Architecture</a:t>
            </a:r>
          </a:p>
        </p:txBody>
      </p:sp>
      <p:pic>
        <p:nvPicPr>
          <p:cNvPr id="1026" name="Picture 2" descr="D:\USER\Dursun\Research\Book - DSS Book 9th Edition\3 - Image Library\Fig_08.07.jpg"/>
          <p:cNvPicPr>
            <a:picLocks noChangeAspect="1" noChangeArrowheads="1"/>
          </p:cNvPicPr>
          <p:nvPr/>
        </p:nvPicPr>
        <p:blipFill>
          <a:blip r:embed="rId2" cstate="print"/>
          <a:srcRect/>
          <a:stretch>
            <a:fillRect/>
          </a:stretch>
        </p:blipFill>
        <p:spPr bwMode="auto">
          <a:xfrm>
            <a:off x="762000" y="1627247"/>
            <a:ext cx="7467600" cy="4773553"/>
          </a:xfrm>
          <a:prstGeom prst="rect">
            <a:avLst/>
          </a:prstGeom>
          <a:noFill/>
        </p:spPr>
      </p:pic>
    </p:spTree>
    <p:extLst>
      <p:ext uri="{BB962C8B-B14F-4D97-AF65-F5344CB8AC3E}">
        <p14:creationId xmlns:p14="http://schemas.microsoft.com/office/powerpoint/2010/main" val="14659028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 Integration and the Extraction, Transformation, and Load Process</a:t>
            </a:r>
          </a:p>
        </p:txBody>
      </p:sp>
      <p:sp>
        <p:nvSpPr>
          <p:cNvPr id="3" name="Content Placeholder 2"/>
          <p:cNvSpPr>
            <a:spLocks noGrp="1"/>
          </p:cNvSpPr>
          <p:nvPr>
            <p:ph idx="1"/>
          </p:nvPr>
        </p:nvSpPr>
        <p:spPr/>
        <p:txBody>
          <a:bodyPr>
            <a:noAutofit/>
          </a:bodyPr>
          <a:lstStyle/>
          <a:p>
            <a:r>
              <a:rPr lang="en-US" sz="2400" dirty="0">
                <a:solidFill>
                  <a:srgbClr val="FF0000"/>
                </a:solidFill>
              </a:rPr>
              <a:t>ETL = E</a:t>
            </a:r>
            <a:r>
              <a:rPr lang="en-US" sz="2400" dirty="0"/>
              <a:t>xtract</a:t>
            </a:r>
            <a:r>
              <a:rPr lang="en-US" sz="2400" dirty="0">
                <a:solidFill>
                  <a:srgbClr val="FF0000"/>
                </a:solidFill>
              </a:rPr>
              <a:t> T</a:t>
            </a:r>
            <a:r>
              <a:rPr lang="en-US" sz="2400" dirty="0"/>
              <a:t>ransform</a:t>
            </a:r>
            <a:r>
              <a:rPr lang="en-US" sz="2400" dirty="0">
                <a:solidFill>
                  <a:srgbClr val="FF0000"/>
                </a:solidFill>
              </a:rPr>
              <a:t> L</a:t>
            </a:r>
            <a:r>
              <a:rPr lang="en-US" sz="2400" dirty="0"/>
              <a:t>oad</a:t>
            </a:r>
          </a:p>
          <a:p>
            <a:r>
              <a:rPr lang="en-US" sz="2400" dirty="0">
                <a:solidFill>
                  <a:srgbClr val="FF0000"/>
                </a:solidFill>
              </a:rPr>
              <a:t>Data integration </a:t>
            </a:r>
          </a:p>
          <a:p>
            <a:pPr>
              <a:buFontTx/>
              <a:buNone/>
            </a:pPr>
            <a:r>
              <a:rPr lang="en-US" sz="2400" dirty="0">
                <a:solidFill>
                  <a:srgbClr val="00B0F0"/>
                </a:solidFill>
              </a:rPr>
              <a:t>	Integration that comprises three major processes: data access, data federation, and change capture. </a:t>
            </a:r>
          </a:p>
          <a:p>
            <a:pPr>
              <a:buFontTx/>
              <a:buNone/>
            </a:pPr>
            <a:endParaRPr lang="en-US" sz="1000" dirty="0">
              <a:solidFill>
                <a:srgbClr val="00B0F0"/>
              </a:solidFill>
            </a:endParaRPr>
          </a:p>
          <a:p>
            <a:pPr marL="855663" indent="-336550">
              <a:buFontTx/>
              <a:buNone/>
            </a:pPr>
            <a:r>
              <a:rPr lang="en-US" sz="2400" dirty="0"/>
              <a:t>- Data access: the ability to access and extract data from any data sources.</a:t>
            </a:r>
          </a:p>
          <a:p>
            <a:pPr marL="855663" indent="-336550">
              <a:buFontTx/>
              <a:buNone/>
            </a:pPr>
            <a:r>
              <a:rPr lang="en-US" sz="2400" dirty="0"/>
              <a:t>- Data federation: the integration of business views across multiple data stores.</a:t>
            </a:r>
          </a:p>
          <a:p>
            <a:pPr marL="855663" indent="-336550">
              <a:buFontTx/>
              <a:buNone/>
            </a:pPr>
            <a:r>
              <a:rPr lang="en-US" sz="2400" dirty="0"/>
              <a:t>- Change capture: based on the identification, capture, and delivery of the changes made to enterprise data sources.</a:t>
            </a:r>
          </a:p>
        </p:txBody>
      </p:sp>
    </p:spTree>
    <p:extLst>
      <p:ext uri="{BB962C8B-B14F-4D97-AF65-F5344CB8AC3E}">
        <p14:creationId xmlns:p14="http://schemas.microsoft.com/office/powerpoint/2010/main" val="4084166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a:t>
            </a:r>
          </a:p>
        </p:txBody>
      </p:sp>
      <p:sp>
        <p:nvSpPr>
          <p:cNvPr id="5" name="TextBox 4"/>
          <p:cNvSpPr txBox="1"/>
          <p:nvPr/>
        </p:nvSpPr>
        <p:spPr>
          <a:xfrm>
            <a:off x="6676603" y="6019800"/>
            <a:ext cx="2056397" cy="461665"/>
          </a:xfrm>
          <a:prstGeom prst="rect">
            <a:avLst/>
          </a:prstGeom>
          <a:noFill/>
        </p:spPr>
        <p:txBody>
          <a:bodyPr wrap="none" rtlCol="0">
            <a:spAutoFit/>
          </a:bodyPr>
          <a:lstStyle/>
          <a:p>
            <a:r>
              <a:rPr lang="en-US" sz="2400" b="0" i="1" dirty="0">
                <a:solidFill>
                  <a:srgbClr val="F85E08"/>
                </a:solidFill>
              </a:rPr>
              <a:t>(Continued…)</a:t>
            </a:r>
          </a:p>
        </p:txBody>
      </p:sp>
      <p:sp>
        <p:nvSpPr>
          <p:cNvPr id="6" name="Content Placeholder 5"/>
          <p:cNvSpPr>
            <a:spLocks noGrp="1"/>
          </p:cNvSpPr>
          <p:nvPr>
            <p:ph idx="1"/>
          </p:nvPr>
        </p:nvSpPr>
        <p:spPr>
          <a:xfrm>
            <a:off x="762000" y="1524000"/>
            <a:ext cx="8305800" cy="4800600"/>
          </a:xfrm>
        </p:spPr>
        <p:txBody>
          <a:bodyPr/>
          <a:lstStyle/>
          <a:p>
            <a:r>
              <a:rPr lang="en-US" dirty="0"/>
              <a:t>Understand the basic definitions and concepts of data warehouses</a:t>
            </a:r>
          </a:p>
          <a:p>
            <a:r>
              <a:rPr lang="en-US" dirty="0"/>
              <a:t>Learn different types of data warehousing architectures; their comparative advantages and disadvantages</a:t>
            </a:r>
          </a:p>
          <a:p>
            <a:r>
              <a:rPr lang="en-US" dirty="0"/>
              <a:t>Describe the processes used in developing and managing data warehouses</a:t>
            </a:r>
          </a:p>
          <a:p>
            <a:r>
              <a:rPr lang="en-US" dirty="0"/>
              <a:t>Explain data warehousing operations</a:t>
            </a:r>
          </a:p>
          <a:p>
            <a:r>
              <a:rPr lang="en-US" dirty="0"/>
              <a:t>…</a:t>
            </a:r>
          </a:p>
          <a:p>
            <a:endParaRPr lang="en-US" dirty="0"/>
          </a:p>
        </p:txBody>
      </p:sp>
    </p:spTree>
    <p:extLst>
      <p:ext uri="{BB962C8B-B14F-4D97-AF65-F5344CB8AC3E}">
        <p14:creationId xmlns:p14="http://schemas.microsoft.com/office/powerpoint/2010/main" val="18851449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 Integration and the Extraction, Transformation, and Load Process</a:t>
            </a:r>
          </a:p>
        </p:txBody>
      </p:sp>
      <p:sp>
        <p:nvSpPr>
          <p:cNvPr id="3" name="Content Placeholder 2"/>
          <p:cNvSpPr>
            <a:spLocks noGrp="1"/>
          </p:cNvSpPr>
          <p:nvPr>
            <p:ph idx="1"/>
          </p:nvPr>
        </p:nvSpPr>
        <p:spPr>
          <a:xfrm>
            <a:off x="745721" y="1752600"/>
            <a:ext cx="8193088" cy="4114800"/>
          </a:xfrm>
        </p:spPr>
        <p:txBody>
          <a:bodyPr>
            <a:noAutofit/>
          </a:bodyPr>
          <a:lstStyle/>
          <a:p>
            <a:pPr marL="0" indent="0">
              <a:buNone/>
            </a:pPr>
            <a:r>
              <a:rPr lang="en-US" sz="2400" dirty="0"/>
              <a:t>Various integration technologies enable data and metadata integration:</a:t>
            </a:r>
          </a:p>
          <a:p>
            <a:pPr marL="0" indent="0">
              <a:buNone/>
            </a:pPr>
            <a:endParaRPr lang="en-US" sz="900" dirty="0"/>
          </a:p>
          <a:p>
            <a:r>
              <a:rPr lang="en-US" sz="2400" dirty="0">
                <a:solidFill>
                  <a:srgbClr val="FF0000"/>
                </a:solidFill>
              </a:rPr>
              <a:t>Enterprise application integration (EAI)</a:t>
            </a:r>
          </a:p>
          <a:p>
            <a:pPr>
              <a:buFontTx/>
              <a:buNone/>
            </a:pPr>
            <a:r>
              <a:rPr lang="en-US" sz="2400" dirty="0"/>
              <a:t>	A technology that</a:t>
            </a:r>
            <a:r>
              <a:rPr lang="en-US" sz="2400" b="1" dirty="0"/>
              <a:t> </a:t>
            </a:r>
            <a:r>
              <a:rPr lang="en-US" sz="2400" dirty="0"/>
              <a:t>provides a vehicle for pushing data from source systems into a data warehouse. It involves integrating application functionality and is focused on sharing functionality across systems such as CRM, ERP, and SCM. It enables a communication path for applications to share information.</a:t>
            </a:r>
          </a:p>
        </p:txBody>
      </p:sp>
    </p:spTree>
    <p:extLst>
      <p:ext uri="{BB962C8B-B14F-4D97-AF65-F5344CB8AC3E}">
        <p14:creationId xmlns:p14="http://schemas.microsoft.com/office/powerpoint/2010/main" val="3701360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 Integration and the Extraction, Transformation, and Load Process</a:t>
            </a:r>
          </a:p>
        </p:txBody>
      </p:sp>
      <p:sp>
        <p:nvSpPr>
          <p:cNvPr id="3" name="Content Placeholder 2"/>
          <p:cNvSpPr>
            <a:spLocks noGrp="1"/>
          </p:cNvSpPr>
          <p:nvPr>
            <p:ph idx="1"/>
          </p:nvPr>
        </p:nvSpPr>
        <p:spPr>
          <a:xfrm>
            <a:off x="745721" y="1752600"/>
            <a:ext cx="8193088" cy="4114800"/>
          </a:xfrm>
        </p:spPr>
        <p:txBody>
          <a:bodyPr>
            <a:noAutofit/>
          </a:bodyPr>
          <a:lstStyle/>
          <a:p>
            <a:pPr marL="0" indent="0">
              <a:buNone/>
            </a:pPr>
            <a:r>
              <a:rPr lang="en-US" sz="2400" dirty="0"/>
              <a:t>Various integration technologies enable data and metadata integration (Cont.):</a:t>
            </a:r>
          </a:p>
          <a:p>
            <a:pPr marL="0" indent="0">
              <a:buNone/>
            </a:pPr>
            <a:endParaRPr lang="en-US" sz="900" dirty="0"/>
          </a:p>
          <a:p>
            <a:r>
              <a:rPr lang="en-US" sz="2400" dirty="0">
                <a:solidFill>
                  <a:srgbClr val="FF0000"/>
                </a:solidFill>
              </a:rPr>
              <a:t>Enterprise information integration (EII) </a:t>
            </a:r>
          </a:p>
          <a:p>
            <a:pPr>
              <a:buFontTx/>
              <a:buNone/>
            </a:pPr>
            <a:r>
              <a:rPr lang="en-US" sz="2400" dirty="0"/>
              <a:t>	An evolving tool space that promises real-time data integration from a variety of sources, such as relational or multidimensional databases, Web services, etc. </a:t>
            </a:r>
          </a:p>
          <a:p>
            <a:pPr>
              <a:buNone/>
            </a:pPr>
            <a:r>
              <a:rPr lang="en-US" sz="1100" dirty="0"/>
              <a:t>    </a:t>
            </a:r>
            <a:endParaRPr lang="en-US" sz="600" dirty="0"/>
          </a:p>
          <a:p>
            <a:pPr>
              <a:buNone/>
            </a:pPr>
            <a:r>
              <a:rPr lang="en-US" sz="2400" dirty="0"/>
              <a:t>    It focuses on providing a unified view of data from multiple sources, without necessarily integrating the applications themselves, making data integrated from multiple sources accessible through a single interface.</a:t>
            </a:r>
          </a:p>
        </p:txBody>
      </p:sp>
    </p:spTree>
    <p:extLst>
      <p:ext uri="{BB962C8B-B14F-4D97-AF65-F5344CB8AC3E}">
        <p14:creationId xmlns:p14="http://schemas.microsoft.com/office/powerpoint/2010/main" val="14748640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 Integration and the Extraction, Transformation, and Load Process</a:t>
            </a:r>
          </a:p>
        </p:txBody>
      </p:sp>
      <p:pic>
        <p:nvPicPr>
          <p:cNvPr id="5" name="Picture 4"/>
          <p:cNvPicPr>
            <a:picLocks noChangeAspect="1"/>
          </p:cNvPicPr>
          <p:nvPr/>
        </p:nvPicPr>
        <p:blipFill>
          <a:blip r:embed="rId2" cstate="print"/>
          <a:srcRect/>
          <a:stretch>
            <a:fillRect/>
          </a:stretch>
        </p:blipFill>
        <p:spPr bwMode="auto">
          <a:xfrm>
            <a:off x="457200" y="2133600"/>
            <a:ext cx="8305800" cy="3583780"/>
          </a:xfrm>
          <a:prstGeom prst="rect">
            <a:avLst/>
          </a:prstGeom>
          <a:noFill/>
          <a:ln w="9525">
            <a:noFill/>
            <a:miter lim="800000"/>
            <a:headEnd/>
            <a:tailEnd/>
          </a:ln>
        </p:spPr>
      </p:pic>
      <p:sp>
        <p:nvSpPr>
          <p:cNvPr id="3" name="TextBox 2">
            <a:extLst>
              <a:ext uri="{FF2B5EF4-FFF2-40B4-BE49-F238E27FC236}">
                <a16:creationId xmlns:a16="http://schemas.microsoft.com/office/drawing/2014/main" id="{BF270F35-114E-D907-BAB7-8167388D5552}"/>
              </a:ext>
            </a:extLst>
          </p:cNvPr>
          <p:cNvSpPr txBox="1"/>
          <p:nvPr/>
        </p:nvSpPr>
        <p:spPr>
          <a:xfrm>
            <a:off x="873958" y="5717380"/>
            <a:ext cx="7819769" cy="523220"/>
          </a:xfrm>
          <a:prstGeom prst="rect">
            <a:avLst/>
          </a:prstGeom>
          <a:noFill/>
        </p:spPr>
        <p:txBody>
          <a:bodyPr wrap="none" rtlCol="0">
            <a:spAutoFit/>
          </a:bodyPr>
          <a:lstStyle/>
          <a:p>
            <a:r>
              <a:rPr lang="en-US" dirty="0">
                <a:solidFill>
                  <a:srgbClr val="0000CC"/>
                </a:solidFill>
              </a:rPr>
              <a:t>The ETL process: </a:t>
            </a:r>
            <a:r>
              <a:rPr lang="en-US" sz="1600" dirty="0">
                <a:solidFill>
                  <a:srgbClr val="0000CC"/>
                </a:solidFill>
              </a:rPr>
              <a:t>70% of the time for a data-centric project</a:t>
            </a:r>
            <a:r>
              <a:rPr lang="en-US" dirty="0">
                <a:solidFill>
                  <a:srgbClr val="0000CC"/>
                </a:solidFill>
              </a:rPr>
              <a:t>  </a:t>
            </a:r>
          </a:p>
        </p:txBody>
      </p:sp>
    </p:spTree>
    <p:extLst>
      <p:ext uri="{BB962C8B-B14F-4D97-AF65-F5344CB8AC3E}">
        <p14:creationId xmlns:p14="http://schemas.microsoft.com/office/powerpoint/2010/main" val="20649787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ETL (Extract, Transform, Load) </a:t>
            </a:r>
          </a:p>
        </p:txBody>
      </p:sp>
      <p:sp>
        <p:nvSpPr>
          <p:cNvPr id="3" name="Content Placeholder 2"/>
          <p:cNvSpPr>
            <a:spLocks noGrp="1"/>
          </p:cNvSpPr>
          <p:nvPr>
            <p:ph idx="1"/>
          </p:nvPr>
        </p:nvSpPr>
        <p:spPr/>
        <p:txBody>
          <a:bodyPr/>
          <a:lstStyle/>
          <a:p>
            <a:r>
              <a:rPr lang="en-US" sz="2800" dirty="0">
                <a:solidFill>
                  <a:srgbClr val="FF0000"/>
                </a:solidFill>
              </a:rPr>
              <a:t>Issues affecting the purchase of an ETL tool</a:t>
            </a:r>
          </a:p>
          <a:p>
            <a:pPr lvl="1"/>
            <a:r>
              <a:rPr lang="en-US" sz="2400" dirty="0">
                <a:solidFill>
                  <a:srgbClr val="7030A0"/>
                </a:solidFill>
              </a:rPr>
              <a:t>Data transformation tools are expensive</a:t>
            </a:r>
          </a:p>
          <a:p>
            <a:pPr lvl="1"/>
            <a:r>
              <a:rPr lang="en-US" sz="2400" dirty="0">
                <a:solidFill>
                  <a:srgbClr val="7030A0"/>
                </a:solidFill>
              </a:rPr>
              <a:t>Data transformation tools may have a long learning curve</a:t>
            </a:r>
          </a:p>
          <a:p>
            <a:r>
              <a:rPr lang="en-US" sz="2800" dirty="0">
                <a:solidFill>
                  <a:srgbClr val="FF0000"/>
                </a:solidFill>
              </a:rPr>
              <a:t>Important criteria in selecting an ETL tool</a:t>
            </a:r>
          </a:p>
          <a:p>
            <a:pPr lvl="1"/>
            <a:r>
              <a:rPr lang="en-US" sz="2400" dirty="0"/>
              <a:t>Ability to read from and write to an unlimited number of data sources/architectures</a:t>
            </a:r>
          </a:p>
          <a:p>
            <a:pPr lvl="1"/>
            <a:r>
              <a:rPr lang="en-US" sz="2400" dirty="0"/>
              <a:t>Automatic capturing and delivery of metadata</a:t>
            </a:r>
          </a:p>
          <a:p>
            <a:pPr lvl="1"/>
            <a:r>
              <a:rPr lang="en-US" sz="2400" dirty="0"/>
              <a:t>A history of conforming to open standards</a:t>
            </a:r>
          </a:p>
          <a:p>
            <a:pPr lvl="1"/>
            <a:r>
              <a:rPr lang="en-US" sz="2400" dirty="0"/>
              <a:t>An easy-to-use interface for the developer and the functional user </a:t>
            </a:r>
          </a:p>
        </p:txBody>
      </p:sp>
    </p:spTree>
    <p:extLst>
      <p:ext uri="{BB962C8B-B14F-4D97-AF65-F5344CB8AC3E}">
        <p14:creationId xmlns:p14="http://schemas.microsoft.com/office/powerpoint/2010/main" val="13410409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Warehouse Development</a:t>
            </a:r>
          </a:p>
        </p:txBody>
      </p:sp>
      <p:sp>
        <p:nvSpPr>
          <p:cNvPr id="3" name="Content Placeholder 2"/>
          <p:cNvSpPr>
            <a:spLocks noGrp="1"/>
          </p:cNvSpPr>
          <p:nvPr>
            <p:ph idx="1"/>
          </p:nvPr>
        </p:nvSpPr>
        <p:spPr/>
        <p:txBody>
          <a:bodyPr>
            <a:normAutofit fontScale="92500" lnSpcReduction="10000"/>
          </a:bodyPr>
          <a:lstStyle/>
          <a:p>
            <a:pPr marL="0" indent="0">
              <a:buNone/>
            </a:pPr>
            <a:r>
              <a:rPr lang="en-US" sz="3200" dirty="0"/>
              <a:t>Data warehouse development approaches</a:t>
            </a:r>
          </a:p>
          <a:p>
            <a:pPr marL="966788" lvl="1" indent="-508000"/>
            <a:r>
              <a:rPr lang="en-US" sz="2800" dirty="0">
                <a:solidFill>
                  <a:srgbClr val="F85E08"/>
                </a:solidFill>
              </a:rPr>
              <a:t>Inmon Model: </a:t>
            </a:r>
            <a:r>
              <a:rPr lang="en-US" sz="2800" dirty="0"/>
              <a:t>EDW approach (top-down), adapts traditional relational database tools.  </a:t>
            </a:r>
          </a:p>
          <a:p>
            <a:pPr marL="966788" lvl="1" indent="-508000"/>
            <a:r>
              <a:rPr lang="en-US" sz="2800" dirty="0">
                <a:solidFill>
                  <a:srgbClr val="F85E08"/>
                </a:solidFill>
              </a:rPr>
              <a:t>Kimball Model: </a:t>
            </a:r>
            <a:r>
              <a:rPr lang="en-US" sz="2800" dirty="0"/>
              <a:t>Data mart approach  (bottom-up), employs dimensional modeling. </a:t>
            </a:r>
          </a:p>
          <a:p>
            <a:pPr marL="966788" lvl="1" indent="-508000"/>
            <a:r>
              <a:rPr lang="en-US" sz="2800" dirty="0"/>
              <a:t>Which model is best?</a:t>
            </a:r>
          </a:p>
          <a:p>
            <a:r>
              <a:rPr lang="en-US" b="1" dirty="0">
                <a:solidFill>
                  <a:srgbClr val="FF0000"/>
                </a:solidFill>
                <a:highlight>
                  <a:srgbClr val="FFFF00"/>
                </a:highlight>
              </a:rPr>
              <a:t>Table 3.3 </a:t>
            </a:r>
            <a:r>
              <a:rPr lang="en-US" sz="3200" dirty="0"/>
              <a:t>provides a comparative analysis between EDW and Data Mart approach, and </a:t>
            </a:r>
            <a:r>
              <a:rPr lang="en-US" b="1" dirty="0">
                <a:solidFill>
                  <a:srgbClr val="FF0000"/>
                </a:solidFill>
                <a:highlight>
                  <a:srgbClr val="FFFF00"/>
                </a:highlight>
              </a:rPr>
              <a:t>Table 3.4 </a:t>
            </a:r>
            <a:r>
              <a:rPr lang="en-US" sz="3200" dirty="0"/>
              <a:t>provides the essential differences between the two approa</a:t>
            </a:r>
            <a:r>
              <a:rPr lang="en-US" dirty="0"/>
              <a:t>ches.</a:t>
            </a:r>
            <a:endParaRPr lang="en-US" sz="3200" dirty="0"/>
          </a:p>
          <a:p>
            <a:r>
              <a:rPr lang="en-US" sz="3200" dirty="0"/>
              <a:t>One alternative is the hosted warehouse</a:t>
            </a:r>
          </a:p>
          <a:p>
            <a:pPr marL="0" indent="0">
              <a:buNone/>
            </a:pPr>
            <a:endParaRPr lang="en-US" sz="3200" dirty="0"/>
          </a:p>
        </p:txBody>
      </p:sp>
    </p:spTree>
    <p:extLst>
      <p:ext uri="{BB962C8B-B14F-4D97-AF65-F5344CB8AC3E}">
        <p14:creationId xmlns:p14="http://schemas.microsoft.com/office/powerpoint/2010/main" val="23052904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Warehouse Development</a:t>
            </a:r>
          </a:p>
        </p:txBody>
      </p:sp>
      <p:pic>
        <p:nvPicPr>
          <p:cNvPr id="7" name="Picture 6">
            <a:extLst>
              <a:ext uri="{FF2B5EF4-FFF2-40B4-BE49-F238E27FC236}">
                <a16:creationId xmlns:a16="http://schemas.microsoft.com/office/drawing/2014/main" id="{BAA1F0F5-D679-A590-A8D8-3923DFE88D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0938" y="1393058"/>
            <a:ext cx="6842124" cy="5026701"/>
          </a:xfrm>
          <a:prstGeom prst="rect">
            <a:avLst/>
          </a:prstGeom>
        </p:spPr>
      </p:pic>
    </p:spTree>
    <p:extLst>
      <p:ext uri="{BB962C8B-B14F-4D97-AF65-F5344CB8AC3E}">
        <p14:creationId xmlns:p14="http://schemas.microsoft.com/office/powerpoint/2010/main" val="2924850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Warehouse Development</a:t>
            </a:r>
          </a:p>
        </p:txBody>
      </p:sp>
      <p:pic>
        <p:nvPicPr>
          <p:cNvPr id="4" name="Picture 3">
            <a:extLst>
              <a:ext uri="{FF2B5EF4-FFF2-40B4-BE49-F238E27FC236}">
                <a16:creationId xmlns:a16="http://schemas.microsoft.com/office/drawing/2014/main" id="{3C70B72C-EC39-9760-4B7A-25AE7C09A1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9369" y="1385455"/>
            <a:ext cx="6545262" cy="5073728"/>
          </a:xfrm>
          <a:prstGeom prst="rect">
            <a:avLst/>
          </a:prstGeom>
        </p:spPr>
      </p:pic>
    </p:spTree>
    <p:extLst>
      <p:ext uri="{BB962C8B-B14F-4D97-AF65-F5344CB8AC3E}">
        <p14:creationId xmlns:p14="http://schemas.microsoft.com/office/powerpoint/2010/main" val="21372508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28600"/>
            <a:ext cx="8077200" cy="1158240"/>
          </a:xfrm>
        </p:spPr>
        <p:txBody>
          <a:bodyPr>
            <a:normAutofit/>
          </a:bodyPr>
          <a:lstStyle/>
          <a:p>
            <a:r>
              <a:rPr lang="en-US" dirty="0"/>
              <a:t>Additional DW Considerations </a:t>
            </a:r>
            <a:r>
              <a:rPr lang="en-US" b="1" dirty="0">
                <a:solidFill>
                  <a:srgbClr val="FF0000"/>
                </a:solidFill>
              </a:rPr>
              <a:t>Hosted</a:t>
            </a:r>
            <a:r>
              <a:rPr lang="en-US" dirty="0"/>
              <a:t> Data Warehouses</a:t>
            </a:r>
          </a:p>
        </p:txBody>
      </p:sp>
      <p:sp>
        <p:nvSpPr>
          <p:cNvPr id="3" name="Content Placeholder 2"/>
          <p:cNvSpPr>
            <a:spLocks noGrp="1"/>
          </p:cNvSpPr>
          <p:nvPr>
            <p:ph idx="1"/>
          </p:nvPr>
        </p:nvSpPr>
        <p:spPr>
          <a:xfrm>
            <a:off x="685800" y="1676400"/>
            <a:ext cx="8382000" cy="4800600"/>
          </a:xfrm>
        </p:spPr>
        <p:txBody>
          <a:bodyPr>
            <a:normAutofit/>
          </a:bodyPr>
          <a:lstStyle/>
          <a:p>
            <a:r>
              <a:rPr lang="en-US" dirty="0"/>
              <a:t>Benefits:</a:t>
            </a:r>
          </a:p>
          <a:p>
            <a:pPr lvl="1"/>
            <a:r>
              <a:rPr lang="en-US" sz="2800" dirty="0"/>
              <a:t>Requires minimal investment in infrastructure</a:t>
            </a:r>
          </a:p>
          <a:p>
            <a:pPr lvl="1"/>
            <a:r>
              <a:rPr lang="en-US" sz="2800" dirty="0"/>
              <a:t>Frees up capacity on in-house systems</a:t>
            </a:r>
          </a:p>
          <a:p>
            <a:pPr lvl="1"/>
            <a:r>
              <a:rPr lang="en-US" sz="2800" dirty="0"/>
              <a:t>Frees up cash flow</a:t>
            </a:r>
          </a:p>
          <a:p>
            <a:pPr lvl="1"/>
            <a:r>
              <a:rPr lang="en-US" sz="2800" dirty="0"/>
              <a:t>Makes powerful solutions affordable</a:t>
            </a:r>
          </a:p>
          <a:p>
            <a:pPr lvl="1"/>
            <a:r>
              <a:rPr lang="en-US" sz="2800" dirty="0"/>
              <a:t>Enables solutions that provide for growth</a:t>
            </a:r>
          </a:p>
          <a:p>
            <a:pPr lvl="1"/>
            <a:r>
              <a:rPr lang="en-US" sz="2800" dirty="0"/>
              <a:t>Offers better quality equipment and software</a:t>
            </a:r>
          </a:p>
          <a:p>
            <a:pPr lvl="1"/>
            <a:r>
              <a:rPr lang="en-US" sz="2800" dirty="0"/>
              <a:t>Provides faster connections</a:t>
            </a:r>
          </a:p>
        </p:txBody>
      </p:sp>
    </p:spTree>
    <p:extLst>
      <p:ext uri="{BB962C8B-B14F-4D97-AF65-F5344CB8AC3E}">
        <p14:creationId xmlns:p14="http://schemas.microsoft.com/office/powerpoint/2010/main" val="42537056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Representation of Data in DW</a:t>
            </a:r>
          </a:p>
        </p:txBody>
      </p:sp>
      <p:sp>
        <p:nvSpPr>
          <p:cNvPr id="3" name="Content Placeholder 2"/>
          <p:cNvSpPr>
            <a:spLocks noGrp="1"/>
          </p:cNvSpPr>
          <p:nvPr>
            <p:ph idx="1"/>
          </p:nvPr>
        </p:nvSpPr>
        <p:spPr/>
        <p:txBody>
          <a:bodyPr>
            <a:noAutofit/>
          </a:bodyPr>
          <a:lstStyle/>
          <a:p>
            <a:r>
              <a:rPr lang="en-US" sz="2800" dirty="0">
                <a:solidFill>
                  <a:srgbClr val="FF0000"/>
                </a:solidFill>
              </a:rPr>
              <a:t>Dimensional Modeling </a:t>
            </a:r>
          </a:p>
          <a:p>
            <a:pPr lvl="1"/>
            <a:r>
              <a:rPr lang="en-US" sz="2400" dirty="0">
                <a:solidFill>
                  <a:srgbClr val="00B0F0"/>
                </a:solidFill>
              </a:rPr>
              <a:t>A retrieval-based system that supports high-volume query access</a:t>
            </a:r>
          </a:p>
          <a:p>
            <a:r>
              <a:rPr lang="en-US" sz="2800" dirty="0">
                <a:solidFill>
                  <a:srgbClr val="FF0000"/>
                </a:solidFill>
              </a:rPr>
              <a:t>Star schema </a:t>
            </a:r>
          </a:p>
          <a:p>
            <a:pPr lvl="1"/>
            <a:r>
              <a:rPr lang="en-US" sz="2400" dirty="0"/>
              <a:t>The most commonly used and the simplest style of dimensional modeling</a:t>
            </a:r>
          </a:p>
          <a:p>
            <a:pPr lvl="1"/>
            <a:r>
              <a:rPr lang="en-US" sz="2400" dirty="0"/>
              <a:t>Contain a </a:t>
            </a:r>
            <a:r>
              <a:rPr lang="en-US" sz="2400" dirty="0">
                <a:solidFill>
                  <a:srgbClr val="FF0000"/>
                </a:solidFill>
              </a:rPr>
              <a:t>fact table </a:t>
            </a:r>
            <a:r>
              <a:rPr lang="en-US" sz="2400" dirty="0"/>
              <a:t>surrounded by and connected to several </a:t>
            </a:r>
            <a:r>
              <a:rPr lang="en-US" sz="2400" dirty="0">
                <a:solidFill>
                  <a:srgbClr val="FF0000"/>
                </a:solidFill>
              </a:rPr>
              <a:t>dimension tables</a:t>
            </a:r>
          </a:p>
          <a:p>
            <a:r>
              <a:rPr lang="en-US" sz="2800" dirty="0">
                <a:solidFill>
                  <a:srgbClr val="FF0000"/>
                </a:solidFill>
              </a:rPr>
              <a:t>Snowflakes schema </a:t>
            </a:r>
          </a:p>
          <a:p>
            <a:pPr lvl="1"/>
            <a:r>
              <a:rPr lang="en-US" sz="2400" dirty="0"/>
              <a:t>An extension of star schema where the diagram resembles a snowflake in shape</a:t>
            </a:r>
          </a:p>
        </p:txBody>
      </p:sp>
    </p:spTree>
    <p:extLst>
      <p:ext uri="{BB962C8B-B14F-4D97-AF65-F5344CB8AC3E}">
        <p14:creationId xmlns:p14="http://schemas.microsoft.com/office/powerpoint/2010/main" val="42338705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1600200"/>
            <a:ext cx="8229600" cy="4876800"/>
          </a:xfrm>
        </p:spPr>
        <p:txBody>
          <a:bodyPr/>
          <a:lstStyle/>
          <a:p>
            <a:pPr marL="0" indent="0">
              <a:buNone/>
            </a:pPr>
            <a:r>
              <a:rPr lang="en-US" sz="2800" dirty="0">
                <a:solidFill>
                  <a:srgbClr val="00B0F0"/>
                </a:solidFill>
              </a:rPr>
              <a:t>The ability to organize, present, and analyze data by several dimensions, such as sales by region, by product, by salesperson, and by time (four dimensions)</a:t>
            </a:r>
          </a:p>
          <a:p>
            <a:r>
              <a:rPr lang="en-US" sz="2800" dirty="0">
                <a:solidFill>
                  <a:srgbClr val="F85E08"/>
                </a:solidFill>
              </a:rPr>
              <a:t>Multidimensional presentation  </a:t>
            </a:r>
          </a:p>
          <a:p>
            <a:pPr lvl="1"/>
            <a:r>
              <a:rPr lang="en-US" sz="2400" dirty="0">
                <a:solidFill>
                  <a:srgbClr val="C00000"/>
                </a:solidFill>
              </a:rPr>
              <a:t>Dimensions:</a:t>
            </a:r>
            <a:r>
              <a:rPr lang="en-US" sz="2400" dirty="0"/>
              <a:t> products, salespeople, market segments, business units, geographical locations, distribution channels, country, or industry</a:t>
            </a:r>
          </a:p>
          <a:p>
            <a:pPr lvl="1"/>
            <a:r>
              <a:rPr lang="en-US" sz="2400" dirty="0">
                <a:solidFill>
                  <a:srgbClr val="C00000"/>
                </a:solidFill>
              </a:rPr>
              <a:t>Measures: </a:t>
            </a:r>
            <a:r>
              <a:rPr lang="en-US" sz="2400" dirty="0"/>
              <a:t>money, sales volume, head count, inventory profit, actual versus forecast</a:t>
            </a:r>
          </a:p>
          <a:p>
            <a:pPr lvl="1"/>
            <a:r>
              <a:rPr lang="en-US" sz="2400" dirty="0">
                <a:solidFill>
                  <a:srgbClr val="C00000"/>
                </a:solidFill>
              </a:rPr>
              <a:t>Time:</a:t>
            </a:r>
            <a:r>
              <a:rPr lang="en-US" sz="2400" dirty="0"/>
              <a:t> daily, weekly, monthly, quarterly, or yearly</a:t>
            </a:r>
          </a:p>
        </p:txBody>
      </p:sp>
      <p:sp>
        <p:nvSpPr>
          <p:cNvPr id="4" name="Title 3"/>
          <p:cNvSpPr>
            <a:spLocks noGrp="1"/>
          </p:cNvSpPr>
          <p:nvPr>
            <p:ph type="title"/>
          </p:nvPr>
        </p:nvSpPr>
        <p:spPr/>
        <p:txBody>
          <a:bodyPr/>
          <a:lstStyle/>
          <a:p>
            <a:r>
              <a:rPr lang="en-US" dirty="0"/>
              <a:t>Multidimensionality</a:t>
            </a:r>
          </a:p>
        </p:txBody>
      </p:sp>
    </p:spTree>
    <p:extLst>
      <p:ext uri="{BB962C8B-B14F-4D97-AF65-F5344CB8AC3E}">
        <p14:creationId xmlns:p14="http://schemas.microsoft.com/office/powerpoint/2010/main" val="3259898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a:t>
            </a:r>
          </a:p>
        </p:txBody>
      </p:sp>
      <p:sp>
        <p:nvSpPr>
          <p:cNvPr id="3" name="Content Placeholder 2"/>
          <p:cNvSpPr>
            <a:spLocks noGrp="1"/>
          </p:cNvSpPr>
          <p:nvPr>
            <p:ph idx="1"/>
          </p:nvPr>
        </p:nvSpPr>
        <p:spPr/>
        <p:txBody>
          <a:bodyPr>
            <a:normAutofit/>
          </a:bodyPr>
          <a:lstStyle/>
          <a:p>
            <a:r>
              <a:rPr lang="en-US" sz="3200" dirty="0"/>
              <a:t>Explain the role of data warehouses in decision support</a:t>
            </a:r>
          </a:p>
          <a:p>
            <a:r>
              <a:rPr lang="en-US" sz="3200" dirty="0"/>
              <a:t>Explain data integration and the extraction, transformation, and load (ETL) processes</a:t>
            </a:r>
          </a:p>
          <a:p>
            <a:r>
              <a:rPr lang="en-US" sz="3200" dirty="0"/>
              <a:t>Describe real-time (a.k.a. right-time and/or active) data warehousing</a:t>
            </a:r>
          </a:p>
          <a:p>
            <a:r>
              <a:rPr lang="en-US" sz="3200" dirty="0"/>
              <a:t>Understand data warehouse administration and security issues</a:t>
            </a:r>
          </a:p>
        </p:txBody>
      </p:sp>
    </p:spTree>
    <p:extLst>
      <p:ext uri="{BB962C8B-B14F-4D97-AF65-F5344CB8AC3E}">
        <p14:creationId xmlns:p14="http://schemas.microsoft.com/office/powerpoint/2010/main" val="7941835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 versus Snowflake Schema</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261" y="1905000"/>
            <a:ext cx="8892339"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642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Analysis of Data in DW</a:t>
            </a:r>
          </a:p>
        </p:txBody>
      </p:sp>
      <p:sp>
        <p:nvSpPr>
          <p:cNvPr id="3" name="Content Placeholder 2"/>
          <p:cNvSpPr>
            <a:spLocks noGrp="1"/>
          </p:cNvSpPr>
          <p:nvPr>
            <p:ph idx="1"/>
          </p:nvPr>
        </p:nvSpPr>
        <p:spPr>
          <a:xfrm>
            <a:off x="762000" y="1600200"/>
            <a:ext cx="8229600" cy="4876800"/>
          </a:xfrm>
        </p:spPr>
        <p:txBody>
          <a:bodyPr>
            <a:noAutofit/>
          </a:bodyPr>
          <a:lstStyle/>
          <a:p>
            <a:pPr>
              <a:lnSpc>
                <a:spcPct val="80000"/>
              </a:lnSpc>
            </a:pPr>
            <a:r>
              <a:rPr lang="en-US" sz="2800" dirty="0"/>
              <a:t>OLTP vs. OLAP…</a:t>
            </a:r>
          </a:p>
          <a:p>
            <a:pPr lvl="2">
              <a:lnSpc>
                <a:spcPct val="80000"/>
              </a:lnSpc>
            </a:pPr>
            <a:endParaRPr lang="en-US" sz="1600" dirty="0"/>
          </a:p>
          <a:p>
            <a:pPr>
              <a:lnSpc>
                <a:spcPct val="80000"/>
              </a:lnSpc>
            </a:pPr>
            <a:r>
              <a:rPr lang="en-US" sz="2800" dirty="0"/>
              <a:t>OLTP (online transaction processing)</a:t>
            </a:r>
          </a:p>
          <a:p>
            <a:pPr lvl="1">
              <a:lnSpc>
                <a:spcPct val="80000"/>
              </a:lnSpc>
            </a:pPr>
            <a:r>
              <a:rPr lang="en-US" sz="2400" dirty="0">
                <a:highlight>
                  <a:srgbClr val="FFFF00"/>
                </a:highlight>
              </a:rPr>
              <a:t>Capturing and storing data from ERP, CRM, POS, …</a:t>
            </a:r>
          </a:p>
          <a:p>
            <a:pPr lvl="1">
              <a:lnSpc>
                <a:spcPct val="80000"/>
              </a:lnSpc>
            </a:pPr>
            <a:r>
              <a:rPr lang="en-US" sz="2400" dirty="0"/>
              <a:t>The main focus is on efficiency of routine tasks</a:t>
            </a:r>
          </a:p>
          <a:p>
            <a:pPr lvl="2">
              <a:lnSpc>
                <a:spcPct val="80000"/>
              </a:lnSpc>
            </a:pPr>
            <a:endParaRPr lang="en-US" sz="2000" dirty="0"/>
          </a:p>
          <a:p>
            <a:pPr>
              <a:lnSpc>
                <a:spcPct val="80000"/>
              </a:lnSpc>
            </a:pPr>
            <a:r>
              <a:rPr lang="en-US" sz="2800" dirty="0"/>
              <a:t>OLAP (Online analytical processing)</a:t>
            </a:r>
          </a:p>
          <a:p>
            <a:pPr lvl="1">
              <a:lnSpc>
                <a:spcPct val="80000"/>
              </a:lnSpc>
            </a:pPr>
            <a:r>
              <a:rPr lang="en-US" sz="2400" dirty="0">
                <a:highlight>
                  <a:srgbClr val="FFFF00"/>
                </a:highlight>
              </a:rPr>
              <a:t>Converting data into information for decision support</a:t>
            </a:r>
          </a:p>
          <a:p>
            <a:pPr lvl="1">
              <a:lnSpc>
                <a:spcPct val="80000"/>
              </a:lnSpc>
            </a:pPr>
            <a:r>
              <a:rPr lang="en-US" sz="2400" dirty="0"/>
              <a:t>Data cubes, drill-down / rollup, slice &amp; dice, …</a:t>
            </a:r>
          </a:p>
          <a:p>
            <a:pPr lvl="1">
              <a:lnSpc>
                <a:spcPct val="80000"/>
              </a:lnSpc>
              <a:buSzPct val="70000"/>
            </a:pPr>
            <a:r>
              <a:rPr lang="en-US" sz="2400" dirty="0"/>
              <a:t>Requesting ad hoc reports	</a:t>
            </a:r>
          </a:p>
          <a:p>
            <a:pPr lvl="1">
              <a:lnSpc>
                <a:spcPct val="80000"/>
              </a:lnSpc>
              <a:buSzPct val="70000"/>
            </a:pPr>
            <a:r>
              <a:rPr lang="en-US" sz="2400" dirty="0"/>
              <a:t>Conducting statistical and other analyses </a:t>
            </a:r>
          </a:p>
          <a:p>
            <a:pPr lvl="1">
              <a:lnSpc>
                <a:spcPct val="80000"/>
              </a:lnSpc>
              <a:buSzPct val="70000"/>
            </a:pPr>
            <a:r>
              <a:rPr lang="en-US" sz="2400" dirty="0"/>
              <a:t>Developing multimedia-based applications</a:t>
            </a:r>
          </a:p>
        </p:txBody>
      </p:sp>
    </p:spTree>
    <p:extLst>
      <p:ext uri="{BB962C8B-B14F-4D97-AF65-F5344CB8AC3E}">
        <p14:creationId xmlns:p14="http://schemas.microsoft.com/office/powerpoint/2010/main" val="1340681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highlight>
                  <a:srgbClr val="FFFF00"/>
                </a:highlight>
              </a:rPr>
              <a:t>OLAP vs. OLTP</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2057400"/>
            <a:ext cx="8800115" cy="33670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10575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OLAP Operations</a:t>
            </a:r>
          </a:p>
        </p:txBody>
      </p:sp>
      <p:sp>
        <p:nvSpPr>
          <p:cNvPr id="3" name="Content Placeholder 2"/>
          <p:cNvSpPr>
            <a:spLocks noGrp="1"/>
          </p:cNvSpPr>
          <p:nvPr>
            <p:ph idx="1"/>
          </p:nvPr>
        </p:nvSpPr>
        <p:spPr/>
        <p:txBody>
          <a:bodyPr/>
          <a:lstStyle/>
          <a:p>
            <a:r>
              <a:rPr lang="en-US" sz="2500" dirty="0">
                <a:solidFill>
                  <a:srgbClr val="FF0000"/>
                </a:solidFill>
              </a:rPr>
              <a:t>Slice</a:t>
            </a:r>
            <a:r>
              <a:rPr lang="en-US" sz="2500" dirty="0"/>
              <a:t> - a subset of a multidimensional array. </a:t>
            </a:r>
            <a:r>
              <a:rPr lang="en-GB" sz="2500" dirty="0"/>
              <a:t>A slice operation involves selecting a subset of the data cube by fixing the value of one dimension while allowing the other dimensions to vary</a:t>
            </a:r>
            <a:r>
              <a:rPr lang="en-GB" sz="2500" b="0" i="0" u="none" strike="noStrike" dirty="0">
                <a:solidFill>
                  <a:srgbClr val="0000CC"/>
                </a:solidFill>
                <a:effectLst/>
                <a:latin typeface="Söhne"/>
              </a:rPr>
              <a:t>.</a:t>
            </a:r>
            <a:endParaRPr lang="en-US" sz="2500" dirty="0">
              <a:solidFill>
                <a:srgbClr val="0000CC"/>
              </a:solidFill>
            </a:endParaRPr>
          </a:p>
          <a:p>
            <a:r>
              <a:rPr lang="en-US" sz="2500" dirty="0">
                <a:solidFill>
                  <a:srgbClr val="FF0000"/>
                </a:solidFill>
              </a:rPr>
              <a:t>Dice</a:t>
            </a:r>
            <a:r>
              <a:rPr lang="en-US" sz="2500" dirty="0"/>
              <a:t> - a slice on more than two dimensions. </a:t>
            </a:r>
            <a:r>
              <a:rPr lang="en-GB" sz="2500" dirty="0"/>
              <a:t>A dice operation involves selecting a sub-cube of the data cube by specifying specific ranges or values for multiple dimensions. </a:t>
            </a:r>
          </a:p>
          <a:p>
            <a:r>
              <a:rPr lang="en-US" sz="2500" dirty="0">
                <a:solidFill>
                  <a:srgbClr val="FF0000"/>
                </a:solidFill>
              </a:rPr>
              <a:t>Drill Down/Up </a:t>
            </a:r>
            <a:r>
              <a:rPr lang="en-US" sz="2500" dirty="0"/>
              <a:t>- navigating among levels of data ranging from the most summarized (up) to the most detailed (down)</a:t>
            </a:r>
          </a:p>
        </p:txBody>
      </p:sp>
    </p:spTree>
    <p:extLst>
      <p:ext uri="{BB962C8B-B14F-4D97-AF65-F5344CB8AC3E}">
        <p14:creationId xmlns:p14="http://schemas.microsoft.com/office/powerpoint/2010/main" val="1348595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OLAP Operations</a:t>
            </a:r>
          </a:p>
        </p:txBody>
      </p:sp>
      <p:sp>
        <p:nvSpPr>
          <p:cNvPr id="3" name="Content Placeholder 2"/>
          <p:cNvSpPr>
            <a:spLocks noGrp="1"/>
          </p:cNvSpPr>
          <p:nvPr>
            <p:ph idx="1"/>
          </p:nvPr>
        </p:nvSpPr>
        <p:spPr/>
        <p:txBody>
          <a:bodyPr/>
          <a:lstStyle/>
          <a:p>
            <a:endParaRPr lang="en-US" sz="1600" dirty="0">
              <a:solidFill>
                <a:srgbClr val="FF0000"/>
              </a:solidFill>
            </a:endParaRPr>
          </a:p>
          <a:p>
            <a:r>
              <a:rPr lang="en-US" sz="2800" dirty="0">
                <a:solidFill>
                  <a:srgbClr val="FF0000"/>
                </a:solidFill>
              </a:rPr>
              <a:t>Roll Up </a:t>
            </a:r>
            <a:r>
              <a:rPr lang="en-US" sz="2800" dirty="0"/>
              <a:t>- computing all of the data relationships for one or more dimensions (i.e. rather than drilling-up on a single dimension, it involves aggregating data across one or more dimensions, it is focused on summarizing data to provide broader insights)</a:t>
            </a:r>
          </a:p>
          <a:p>
            <a:r>
              <a:rPr lang="en-US" sz="2800" dirty="0">
                <a:solidFill>
                  <a:srgbClr val="FF0000"/>
                </a:solidFill>
              </a:rPr>
              <a:t>Pivot</a:t>
            </a:r>
            <a:r>
              <a:rPr lang="en-US" sz="2800" dirty="0"/>
              <a:t> - used to change the dimensional orientation of a report or an ad hoc query-page display</a:t>
            </a:r>
            <a:endParaRPr lang="en-US" sz="3600" dirty="0"/>
          </a:p>
        </p:txBody>
      </p:sp>
    </p:spTree>
    <p:extLst>
      <p:ext uri="{BB962C8B-B14F-4D97-AF65-F5344CB8AC3E}">
        <p14:creationId xmlns:p14="http://schemas.microsoft.com/office/powerpoint/2010/main" val="12314519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OLAP</a:t>
            </a:r>
          </a:p>
        </p:txBody>
      </p:sp>
      <p:pic>
        <p:nvPicPr>
          <p:cNvPr id="3075" name="Picture 3"/>
          <p:cNvPicPr>
            <a:picLocks noChangeAspect="1" noChangeArrowheads="1"/>
          </p:cNvPicPr>
          <p:nvPr/>
        </p:nvPicPr>
        <p:blipFill>
          <a:blip r:embed="rId2" cstate="print"/>
          <a:srcRect/>
          <a:stretch>
            <a:fillRect/>
          </a:stretch>
        </p:blipFill>
        <p:spPr bwMode="auto">
          <a:xfrm>
            <a:off x="3238500" y="223800"/>
            <a:ext cx="5524500" cy="6177000"/>
          </a:xfrm>
          <a:prstGeom prst="rect">
            <a:avLst/>
          </a:prstGeom>
          <a:noFill/>
          <a:ln w="9525">
            <a:noFill/>
            <a:miter lim="800000"/>
            <a:headEnd/>
            <a:tailEnd/>
          </a:ln>
          <a:effectLst/>
        </p:spPr>
      </p:pic>
      <p:sp>
        <p:nvSpPr>
          <p:cNvPr id="6" name="Rectangle 5"/>
          <p:cNvSpPr/>
          <p:nvPr/>
        </p:nvSpPr>
        <p:spPr>
          <a:xfrm>
            <a:off x="304800" y="2057400"/>
            <a:ext cx="2971800" cy="2246769"/>
          </a:xfrm>
          <a:prstGeom prst="rect">
            <a:avLst/>
          </a:prstGeom>
        </p:spPr>
        <p:txBody>
          <a:bodyPr wrap="square">
            <a:spAutoFit/>
          </a:bodyPr>
          <a:lstStyle/>
          <a:p>
            <a:pPr algn="l"/>
            <a:r>
              <a:rPr lang="en-US" b="0" dirty="0">
                <a:solidFill>
                  <a:srgbClr val="0000FF"/>
                </a:solidFill>
              </a:rPr>
              <a:t>Slicing Operations on a Simple Three-Dimensional</a:t>
            </a:r>
          </a:p>
          <a:p>
            <a:pPr algn="l"/>
            <a:r>
              <a:rPr lang="en-US" b="0" dirty="0">
                <a:solidFill>
                  <a:srgbClr val="0000FF"/>
                </a:solidFill>
              </a:rPr>
              <a:t>Data Cube</a:t>
            </a:r>
          </a:p>
        </p:txBody>
      </p:sp>
    </p:spTree>
    <p:extLst>
      <p:ext uri="{BB962C8B-B14F-4D97-AF65-F5344CB8AC3E}">
        <p14:creationId xmlns:p14="http://schemas.microsoft.com/office/powerpoint/2010/main" val="6484403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Variations of OLAP</a:t>
            </a:r>
          </a:p>
        </p:txBody>
      </p:sp>
      <p:sp>
        <p:nvSpPr>
          <p:cNvPr id="3" name="Content Placeholder 2"/>
          <p:cNvSpPr>
            <a:spLocks noGrp="1"/>
          </p:cNvSpPr>
          <p:nvPr>
            <p:ph idx="1"/>
          </p:nvPr>
        </p:nvSpPr>
        <p:spPr/>
        <p:txBody>
          <a:bodyPr/>
          <a:lstStyle/>
          <a:p>
            <a:pPr marL="531812" indent="-533400"/>
            <a:r>
              <a:rPr lang="en-US" altLang="zh-CN" sz="1800" dirty="0">
                <a:solidFill>
                  <a:srgbClr val="FF0000"/>
                </a:solidFill>
                <a:ea typeface="宋体" charset="-122"/>
              </a:rPr>
              <a:t>Relational OLAP (ROLAP)</a:t>
            </a:r>
          </a:p>
          <a:p>
            <a:pPr marL="531812" indent="-533400">
              <a:buFontTx/>
              <a:buNone/>
            </a:pPr>
            <a:r>
              <a:rPr lang="en-US" altLang="zh-CN" sz="1800" dirty="0">
                <a:solidFill>
                  <a:srgbClr val="00B0F0"/>
                </a:solidFill>
                <a:ea typeface="宋体" charset="-122"/>
              </a:rPr>
              <a:t>	The implementation of</a:t>
            </a:r>
            <a:r>
              <a:rPr lang="en-US" altLang="zh-CN" sz="1800" b="1" dirty="0">
                <a:solidFill>
                  <a:srgbClr val="00B0F0"/>
                </a:solidFill>
                <a:ea typeface="宋体" charset="-122"/>
              </a:rPr>
              <a:t> </a:t>
            </a:r>
            <a:r>
              <a:rPr lang="en-US" altLang="zh-CN" sz="1800" dirty="0">
                <a:solidFill>
                  <a:srgbClr val="00B0F0"/>
                </a:solidFill>
                <a:ea typeface="宋体" charset="-122"/>
              </a:rPr>
              <a:t>an OLAP database on top of an existing relational database.</a:t>
            </a:r>
          </a:p>
          <a:p>
            <a:pPr marL="531812" indent="-533400">
              <a:buFontTx/>
              <a:buNone/>
            </a:pPr>
            <a:endParaRPr lang="en-US" altLang="zh-CN" sz="1200" dirty="0">
              <a:solidFill>
                <a:srgbClr val="00B0F0"/>
              </a:solidFill>
              <a:ea typeface="宋体" charset="-122"/>
            </a:endParaRPr>
          </a:p>
          <a:p>
            <a:pPr marL="531812" indent="-533400"/>
            <a:r>
              <a:rPr lang="en-US" altLang="zh-CN" sz="1800" dirty="0">
                <a:solidFill>
                  <a:srgbClr val="FF0000"/>
                </a:solidFill>
                <a:ea typeface="宋体" charset="-122"/>
              </a:rPr>
              <a:t>Multidimensional OLAP (MOLAP)</a:t>
            </a:r>
          </a:p>
          <a:p>
            <a:pPr marL="531812" indent="-533400">
              <a:buFontTx/>
              <a:buNone/>
            </a:pPr>
            <a:r>
              <a:rPr lang="en-US" altLang="zh-CN" sz="1800" b="1" dirty="0">
                <a:solidFill>
                  <a:srgbClr val="00B0F0"/>
                </a:solidFill>
                <a:ea typeface="宋体" charset="-122"/>
              </a:rPr>
              <a:t>	</a:t>
            </a:r>
            <a:r>
              <a:rPr lang="en-US" altLang="zh-CN" sz="1800" dirty="0">
                <a:solidFill>
                  <a:srgbClr val="00B0F0"/>
                </a:solidFill>
                <a:ea typeface="宋体" charset="-122"/>
              </a:rPr>
              <a:t>OLAP implemented via a specialized multidimensional database (or data store) that summarizes transactions into multidimensional views ahead of time.</a:t>
            </a:r>
          </a:p>
          <a:p>
            <a:pPr marL="530225" indent="9525">
              <a:buFontTx/>
              <a:buNone/>
            </a:pPr>
            <a:r>
              <a:rPr lang="en-US" altLang="zh-CN" sz="1800" dirty="0">
                <a:solidFill>
                  <a:srgbClr val="C00000"/>
                </a:solidFill>
                <a:ea typeface="宋体" charset="-122"/>
              </a:rPr>
              <a:t>See next slide for a comparison between the two approaches</a:t>
            </a:r>
          </a:p>
          <a:p>
            <a:pPr marL="530225" indent="9525">
              <a:buFontTx/>
              <a:buNone/>
            </a:pPr>
            <a:endParaRPr lang="en-US" altLang="zh-CN" sz="1200" dirty="0">
              <a:solidFill>
                <a:srgbClr val="00B050"/>
              </a:solidFill>
              <a:ea typeface="宋体" charset="-122"/>
            </a:endParaRPr>
          </a:p>
          <a:p>
            <a:pPr marL="531812" indent="-533400"/>
            <a:r>
              <a:rPr lang="en-US" altLang="zh-CN" sz="1800" dirty="0">
                <a:solidFill>
                  <a:srgbClr val="FF0000"/>
                </a:solidFill>
                <a:ea typeface="宋体" charset="-122"/>
              </a:rPr>
              <a:t>Hybrid OLAP (HOLAP)</a:t>
            </a:r>
          </a:p>
          <a:p>
            <a:pPr marL="530225" indent="9525">
              <a:buNone/>
            </a:pPr>
            <a:r>
              <a:rPr lang="en-GB" sz="1800" dirty="0">
                <a:solidFill>
                  <a:srgbClr val="00B0F0"/>
                </a:solidFill>
                <a:ea typeface="宋体" charset="-122"/>
              </a:rPr>
              <a:t>Attempts to combine the best features of ROLAP and MOLAP. It stores part of the data in a multidimensional format (MOLAP store) and another part in a relational format (ROLAP store). HOLAP can offer a balance between the flexibility/scalability of ROLAP and the performance of MOLAP.</a:t>
            </a:r>
          </a:p>
          <a:p>
            <a:pPr marL="531812" indent="-533400">
              <a:buFontTx/>
              <a:buNone/>
            </a:pPr>
            <a:endParaRPr lang="en-US" altLang="zh-CN" sz="1800" dirty="0">
              <a:solidFill>
                <a:srgbClr val="00B0F0"/>
              </a:solidFill>
              <a:ea typeface="宋体" charset="-122"/>
            </a:endParaRPr>
          </a:p>
        </p:txBody>
      </p:sp>
    </p:spTree>
    <p:extLst>
      <p:ext uri="{BB962C8B-B14F-4D97-AF65-F5344CB8AC3E}">
        <p14:creationId xmlns:p14="http://schemas.microsoft.com/office/powerpoint/2010/main" val="4166266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Variations of OLAP (Cont.) </a:t>
            </a:r>
          </a:p>
        </p:txBody>
      </p:sp>
      <p:graphicFrame>
        <p:nvGraphicFramePr>
          <p:cNvPr id="4" name="Content Placeholder 3">
            <a:extLst>
              <a:ext uri="{FF2B5EF4-FFF2-40B4-BE49-F238E27FC236}">
                <a16:creationId xmlns:a16="http://schemas.microsoft.com/office/drawing/2014/main" id="{1545A8CB-8A37-076E-CCFB-55436F98CCAF}"/>
              </a:ext>
            </a:extLst>
          </p:cNvPr>
          <p:cNvGraphicFramePr>
            <a:graphicFrameLocks noGrp="1"/>
          </p:cNvGraphicFramePr>
          <p:nvPr>
            <p:ph idx="1"/>
            <p:extLst>
              <p:ext uri="{D42A27DB-BD31-4B8C-83A1-F6EECF244321}">
                <p14:modId xmlns:p14="http://schemas.microsoft.com/office/powerpoint/2010/main" val="2748944073"/>
              </p:ext>
            </p:extLst>
          </p:nvPr>
        </p:nvGraphicFramePr>
        <p:xfrm>
          <a:off x="609599" y="1828800"/>
          <a:ext cx="8153401" cy="4432300"/>
        </p:xfrm>
        <a:graphic>
          <a:graphicData uri="http://schemas.openxmlformats.org/drawingml/2006/table">
            <a:tbl>
              <a:tblPr firstRow="1" bandRow="1">
                <a:tableStyleId>{7E9639D4-E3E2-4D34-9284-5A2195B3D0D7}</a:tableStyleId>
              </a:tblPr>
              <a:tblGrid>
                <a:gridCol w="3962401">
                  <a:extLst>
                    <a:ext uri="{9D8B030D-6E8A-4147-A177-3AD203B41FA5}">
                      <a16:colId xmlns:a16="http://schemas.microsoft.com/office/drawing/2014/main" val="3059845551"/>
                    </a:ext>
                  </a:extLst>
                </a:gridCol>
                <a:gridCol w="4191000">
                  <a:extLst>
                    <a:ext uri="{9D8B030D-6E8A-4147-A177-3AD203B41FA5}">
                      <a16:colId xmlns:a16="http://schemas.microsoft.com/office/drawing/2014/main" val="2871920865"/>
                    </a:ext>
                  </a:extLst>
                </a:gridCol>
              </a:tblGrid>
              <a:tr h="370840">
                <a:tc>
                  <a:txBody>
                    <a:bodyPr/>
                    <a:lstStyle/>
                    <a:p>
                      <a:pPr algn="ctr"/>
                      <a:r>
                        <a:rPr lang="en-US" sz="1400" dirty="0"/>
                        <a:t>ROLAP</a:t>
                      </a:r>
                    </a:p>
                  </a:txBody>
                  <a:tcPr/>
                </a:tc>
                <a:tc>
                  <a:txBody>
                    <a:bodyPr/>
                    <a:lstStyle/>
                    <a:p>
                      <a:pPr algn="ctr">
                        <a:spcBef>
                          <a:spcPts val="500"/>
                        </a:spcBef>
                        <a:spcAft>
                          <a:spcPts val="400"/>
                        </a:spcAft>
                      </a:pPr>
                      <a:r>
                        <a:rPr lang="en-US" sz="1400" dirty="0"/>
                        <a:t>MOLAP</a:t>
                      </a:r>
                    </a:p>
                  </a:txBody>
                  <a:tcPr/>
                </a:tc>
                <a:extLst>
                  <a:ext uri="{0D108BD9-81ED-4DB2-BD59-A6C34878D82A}">
                    <a16:rowId xmlns:a16="http://schemas.microsoft.com/office/drawing/2014/main" val="2289914657"/>
                  </a:ext>
                </a:extLst>
              </a:tr>
              <a:tr h="370840">
                <a:tc>
                  <a:txBody>
                    <a:bodyPr/>
                    <a:lstStyle/>
                    <a:p>
                      <a:pPr marL="285750" marR="0" indent="-285750" algn="l" defTabSz="914400" rtl="0" eaLnBrk="1" fontAlgn="auto" latinLnBrk="0" hangingPunct="1">
                        <a:lnSpc>
                          <a:spcPct val="100000"/>
                        </a:lnSpc>
                        <a:spcBef>
                          <a:spcPts val="500"/>
                        </a:spcBef>
                        <a:spcAft>
                          <a:spcPts val="400"/>
                        </a:spcAft>
                        <a:buClrTx/>
                        <a:buSzTx/>
                        <a:buFont typeface="Wingdings" pitchFamily="2" charset="2"/>
                        <a:buChar char="§"/>
                        <a:tabLst/>
                        <a:defRPr/>
                      </a:pPr>
                      <a:r>
                        <a:rPr lang="en-GB" sz="1400" b="0" i="0" u="none" strike="noStrike" kern="1200" dirty="0">
                          <a:solidFill>
                            <a:schemeClr val="tx1"/>
                          </a:solidFill>
                          <a:effectLst/>
                          <a:latin typeface="+mn-lt"/>
                          <a:ea typeface="+mn-ea"/>
                          <a:cs typeface="+mn-cs"/>
                        </a:rPr>
                        <a:t>Stores data in a </a:t>
                      </a:r>
                      <a:r>
                        <a:rPr lang="en-GB" sz="1400" b="0" i="0" u="none" strike="noStrike" kern="1200" dirty="0">
                          <a:solidFill>
                            <a:srgbClr val="FF0000"/>
                          </a:solidFill>
                          <a:effectLst/>
                          <a:latin typeface="+mn-lt"/>
                          <a:ea typeface="+mn-ea"/>
                          <a:cs typeface="+mn-cs"/>
                        </a:rPr>
                        <a:t>relational database</a:t>
                      </a:r>
                      <a:r>
                        <a:rPr lang="en-GB" sz="1400" b="0" i="0" u="none" strike="noStrike" kern="1200" dirty="0">
                          <a:solidFill>
                            <a:schemeClr val="tx1"/>
                          </a:solidFill>
                          <a:effectLst/>
                          <a:latin typeface="+mn-lt"/>
                          <a:ea typeface="+mn-ea"/>
                          <a:cs typeface="+mn-cs"/>
                        </a:rPr>
                        <a:t>. It uses the </a:t>
                      </a:r>
                      <a:r>
                        <a:rPr lang="en-GB" sz="1400" b="0" i="0" u="none" strike="noStrike" kern="1200" dirty="0">
                          <a:solidFill>
                            <a:srgbClr val="FF0000"/>
                          </a:solidFill>
                          <a:effectLst/>
                          <a:latin typeface="+mn-lt"/>
                          <a:ea typeface="+mn-ea"/>
                          <a:cs typeface="+mn-cs"/>
                        </a:rPr>
                        <a:t>standard tables of a relational database </a:t>
                      </a:r>
                      <a:r>
                        <a:rPr lang="en-GB" sz="1400" b="0" i="0" u="none" strike="noStrike" kern="1200" dirty="0">
                          <a:solidFill>
                            <a:schemeClr val="tx1"/>
                          </a:solidFill>
                          <a:effectLst/>
                          <a:latin typeface="+mn-lt"/>
                          <a:ea typeface="+mn-ea"/>
                          <a:cs typeface="+mn-cs"/>
                        </a:rPr>
                        <a:t>to store data and perform complex queries.</a:t>
                      </a:r>
                    </a:p>
                    <a:p>
                      <a:pPr marL="285750" marR="0" indent="-285750" algn="l" defTabSz="914400" rtl="0" eaLnBrk="1" fontAlgn="auto" latinLnBrk="0" hangingPunct="1">
                        <a:lnSpc>
                          <a:spcPct val="100000"/>
                        </a:lnSpc>
                        <a:spcBef>
                          <a:spcPts val="500"/>
                        </a:spcBef>
                        <a:spcAft>
                          <a:spcPts val="400"/>
                        </a:spcAft>
                        <a:buClrTx/>
                        <a:buSzTx/>
                        <a:buFont typeface="Wingdings" pitchFamily="2" charset="2"/>
                        <a:buChar char="§"/>
                        <a:tabLst/>
                        <a:defRPr/>
                      </a:pPr>
                      <a:r>
                        <a:rPr lang="en-US" sz="1400" b="0" i="0" u="none" strike="noStrike" kern="1200" dirty="0">
                          <a:solidFill>
                            <a:schemeClr val="tx1"/>
                          </a:solidFill>
                          <a:effectLst/>
                          <a:latin typeface="+mn-lt"/>
                          <a:ea typeface="+mn-ea"/>
                          <a:cs typeface="+mn-cs"/>
                        </a:rPr>
                        <a:t>Can be slower than MOLAP for complex calculations and large data sets because it requires </a:t>
                      </a:r>
                      <a:r>
                        <a:rPr lang="en-US" sz="1400" b="0" i="0" u="none" strike="noStrike" kern="1200" dirty="0">
                          <a:solidFill>
                            <a:srgbClr val="FF0000"/>
                          </a:solidFill>
                          <a:effectLst/>
                          <a:latin typeface="+mn-lt"/>
                          <a:ea typeface="+mn-ea"/>
                          <a:cs typeface="+mn-cs"/>
                        </a:rPr>
                        <a:t>on-demand calculation at query time</a:t>
                      </a:r>
                      <a:r>
                        <a:rPr lang="en-US" sz="1400" b="0" i="0" u="none" strike="noStrike" kern="1200" dirty="0">
                          <a:solidFill>
                            <a:schemeClr val="tx1"/>
                          </a:solidFill>
                          <a:effectLst/>
                          <a:latin typeface="+mn-lt"/>
                          <a:ea typeface="+mn-ea"/>
                          <a:cs typeface="+mn-cs"/>
                        </a:rPr>
                        <a:t>.</a:t>
                      </a:r>
                    </a:p>
                    <a:p>
                      <a:pPr marL="285750" marR="0" lvl="0" indent="-285750" algn="l" defTabSz="914400" rtl="0" eaLnBrk="1" fontAlgn="auto" latinLnBrk="0" hangingPunct="1">
                        <a:lnSpc>
                          <a:spcPct val="100000"/>
                        </a:lnSpc>
                        <a:spcBef>
                          <a:spcPts val="500"/>
                        </a:spcBef>
                        <a:spcAft>
                          <a:spcPts val="400"/>
                        </a:spcAft>
                        <a:buClrTx/>
                        <a:buSzTx/>
                        <a:buFont typeface="Wingdings" pitchFamily="2" charset="2"/>
                        <a:buChar char="§"/>
                        <a:tabLst/>
                        <a:defRPr/>
                      </a:pPr>
                      <a:r>
                        <a:rPr lang="en-US" sz="1400" b="0" i="0" u="none" strike="noStrike" kern="1200" dirty="0">
                          <a:solidFill>
                            <a:schemeClr val="tx1"/>
                          </a:solidFill>
                          <a:effectLst/>
                          <a:latin typeface="+mn-lt"/>
                          <a:ea typeface="+mn-ea"/>
                          <a:cs typeface="+mn-cs"/>
                        </a:rPr>
                        <a:t>ROLAP is highly flexible in terms of data model adaptability. </a:t>
                      </a:r>
                      <a:r>
                        <a:rPr lang="en-US" sz="1400" b="0" i="0" u="none" strike="noStrike" kern="1200" dirty="0">
                          <a:solidFill>
                            <a:srgbClr val="FF0000"/>
                          </a:solidFill>
                          <a:effectLst/>
                          <a:latin typeface="+mn-lt"/>
                          <a:ea typeface="+mn-ea"/>
                          <a:cs typeface="+mn-cs"/>
                        </a:rPr>
                        <a:t>It is easy to make changes in business logic or to add new dimensions and measures</a:t>
                      </a:r>
                      <a:r>
                        <a:rPr lang="en-US" sz="1400" b="0" i="0" u="none" strike="noStrike" kern="1200" dirty="0">
                          <a:solidFill>
                            <a:schemeClr val="tx1"/>
                          </a:solidFill>
                          <a:effectLst/>
                          <a:latin typeface="+mn-lt"/>
                          <a:ea typeface="+mn-ea"/>
                          <a:cs typeface="+mn-cs"/>
                        </a:rPr>
                        <a:t>. </a:t>
                      </a:r>
                    </a:p>
                    <a:p>
                      <a:pPr marL="285750" marR="0" lvl="0" indent="-285750" algn="l" defTabSz="914400" rtl="0" eaLnBrk="1" fontAlgn="auto" latinLnBrk="0" hangingPunct="1">
                        <a:lnSpc>
                          <a:spcPct val="100000"/>
                        </a:lnSpc>
                        <a:spcBef>
                          <a:spcPts val="500"/>
                        </a:spcBef>
                        <a:spcAft>
                          <a:spcPts val="400"/>
                        </a:spcAft>
                        <a:buClrTx/>
                        <a:buSzTx/>
                        <a:buFont typeface="Wingdings" pitchFamily="2" charset="2"/>
                        <a:buChar char="§"/>
                        <a:tabLst/>
                        <a:defRPr/>
                      </a:pPr>
                      <a:r>
                        <a:rPr lang="en-US" sz="1400" b="0" i="0" u="none" strike="noStrike" kern="1200" dirty="0">
                          <a:solidFill>
                            <a:schemeClr val="tx1"/>
                          </a:solidFill>
                          <a:effectLst/>
                          <a:latin typeface="+mn-lt"/>
                          <a:ea typeface="+mn-ea"/>
                          <a:cs typeface="+mn-cs"/>
                        </a:rPr>
                        <a:t>ROLAP systems can scale to handle large volumes of data, as </a:t>
                      </a:r>
                      <a:r>
                        <a:rPr lang="en-US" sz="1400" b="0" i="0" u="none" strike="noStrike" kern="1200" dirty="0">
                          <a:solidFill>
                            <a:srgbClr val="FF0000"/>
                          </a:solidFill>
                          <a:effectLst/>
                          <a:latin typeface="+mn-lt"/>
                          <a:ea typeface="+mn-ea"/>
                          <a:cs typeface="+mn-cs"/>
                        </a:rPr>
                        <a:t>they leverage the scalability features of the underlying relational database management systems (RDBMS).</a:t>
                      </a:r>
                    </a:p>
                  </a:txBody>
                  <a:tcPr/>
                </a:tc>
                <a:tc>
                  <a:txBody>
                    <a:bodyPr/>
                    <a:lstStyle/>
                    <a:p>
                      <a:pPr marL="285750" marR="0" indent="-285750" algn="l" defTabSz="914400" rtl="0" eaLnBrk="1" fontAlgn="auto" latinLnBrk="0" hangingPunct="1">
                        <a:lnSpc>
                          <a:spcPct val="100000"/>
                        </a:lnSpc>
                        <a:spcBef>
                          <a:spcPts val="500"/>
                        </a:spcBef>
                        <a:spcAft>
                          <a:spcPts val="400"/>
                        </a:spcAft>
                        <a:buClrTx/>
                        <a:buSzTx/>
                        <a:buFont typeface="Wingdings" pitchFamily="2" charset="2"/>
                        <a:buChar char="§"/>
                        <a:tabLst/>
                        <a:defRPr/>
                      </a:pPr>
                      <a:r>
                        <a:rPr lang="en-US" sz="1400" b="0" i="0" u="none" strike="noStrike" kern="1200" dirty="0">
                          <a:solidFill>
                            <a:schemeClr val="tx1"/>
                          </a:solidFill>
                          <a:effectLst/>
                          <a:latin typeface="+mn-lt"/>
                          <a:ea typeface="+mn-ea"/>
                          <a:cs typeface="+mn-cs"/>
                        </a:rPr>
                        <a:t>Stores data in a </a:t>
                      </a:r>
                      <a:r>
                        <a:rPr lang="en-US" sz="1400" b="0" i="0" u="none" strike="noStrike" kern="1200" dirty="0">
                          <a:solidFill>
                            <a:srgbClr val="FF0000"/>
                          </a:solidFill>
                          <a:effectLst/>
                          <a:latin typeface="+mn-lt"/>
                          <a:ea typeface="+mn-ea"/>
                          <a:cs typeface="+mn-cs"/>
                        </a:rPr>
                        <a:t>multidimensional cube</a:t>
                      </a:r>
                      <a:r>
                        <a:rPr lang="en-US" sz="1400" b="0" i="0" u="none" strike="noStrike" kern="1200" dirty="0">
                          <a:solidFill>
                            <a:schemeClr val="tx1"/>
                          </a:solidFill>
                          <a:effectLst/>
                          <a:latin typeface="+mn-lt"/>
                          <a:ea typeface="+mn-ea"/>
                          <a:cs typeface="+mn-cs"/>
                        </a:rPr>
                        <a:t>, </a:t>
                      </a:r>
                      <a:r>
                        <a:rPr lang="en-US" sz="1400" b="0" i="0" u="none" strike="noStrike" kern="1200" dirty="0">
                          <a:solidFill>
                            <a:srgbClr val="FF0000"/>
                          </a:solidFill>
                          <a:effectLst/>
                          <a:latin typeface="+mn-lt"/>
                          <a:ea typeface="+mn-ea"/>
                          <a:cs typeface="+mn-cs"/>
                        </a:rPr>
                        <a:t>allowing for pre-computation </a:t>
                      </a:r>
                      <a:r>
                        <a:rPr lang="en-US" sz="1400" b="0" i="0" u="none" strike="noStrike" kern="1200" dirty="0">
                          <a:solidFill>
                            <a:schemeClr val="tx1"/>
                          </a:solidFill>
                          <a:effectLst/>
                          <a:latin typeface="+mn-lt"/>
                          <a:ea typeface="+mn-ea"/>
                          <a:cs typeface="+mn-cs"/>
                        </a:rPr>
                        <a:t>and storage of information.</a:t>
                      </a:r>
                    </a:p>
                    <a:p>
                      <a:pPr marL="285750" marR="0" indent="-285750" algn="l" defTabSz="914400" rtl="0" eaLnBrk="1" fontAlgn="auto" latinLnBrk="0" hangingPunct="1">
                        <a:lnSpc>
                          <a:spcPct val="100000"/>
                        </a:lnSpc>
                        <a:spcBef>
                          <a:spcPts val="500"/>
                        </a:spcBef>
                        <a:spcAft>
                          <a:spcPts val="400"/>
                        </a:spcAft>
                        <a:buClrTx/>
                        <a:buSzTx/>
                        <a:buFont typeface="Wingdings" pitchFamily="2" charset="2"/>
                        <a:buChar char="§"/>
                        <a:tabLst/>
                        <a:defRPr/>
                      </a:pPr>
                      <a:r>
                        <a:rPr lang="en-US" sz="1400" b="0" i="0" u="none" strike="noStrike" kern="1200" dirty="0">
                          <a:solidFill>
                            <a:schemeClr val="tx1"/>
                          </a:solidFill>
                          <a:effectLst/>
                          <a:latin typeface="+mn-lt"/>
                          <a:ea typeface="+mn-ea"/>
                          <a:cs typeface="+mn-cs"/>
                        </a:rPr>
                        <a:t>Offers </a:t>
                      </a:r>
                      <a:r>
                        <a:rPr lang="en-US" sz="1400" b="0" i="0" u="none" strike="noStrike" kern="1200" dirty="0">
                          <a:solidFill>
                            <a:srgbClr val="FF0000"/>
                          </a:solidFill>
                          <a:effectLst/>
                          <a:latin typeface="+mn-lt"/>
                          <a:ea typeface="+mn-ea"/>
                          <a:cs typeface="+mn-cs"/>
                        </a:rPr>
                        <a:t>fast query performance</a:t>
                      </a:r>
                      <a:r>
                        <a:rPr lang="en-US" sz="1400" b="0" i="0" u="none" strike="noStrike" kern="1200" dirty="0">
                          <a:solidFill>
                            <a:schemeClr val="tx1"/>
                          </a:solidFill>
                          <a:effectLst/>
                          <a:latin typeface="+mn-lt"/>
                          <a:ea typeface="+mn-ea"/>
                          <a:cs typeface="+mn-cs"/>
                        </a:rPr>
                        <a:t>, especially for slice-and-dice operations, due to the pre-aggregation of data.</a:t>
                      </a:r>
                    </a:p>
                    <a:p>
                      <a:pPr marL="285750" marR="0" indent="-285750" algn="l" defTabSz="914400" rtl="0" eaLnBrk="1" fontAlgn="auto" latinLnBrk="0" hangingPunct="1">
                        <a:lnSpc>
                          <a:spcPct val="100000"/>
                        </a:lnSpc>
                        <a:spcBef>
                          <a:spcPts val="500"/>
                        </a:spcBef>
                        <a:spcAft>
                          <a:spcPts val="400"/>
                        </a:spcAft>
                        <a:buClrTx/>
                        <a:buSzTx/>
                        <a:buFont typeface="Wingdings" pitchFamily="2" charset="2"/>
                        <a:buChar char="§"/>
                        <a:tabLst/>
                        <a:defRPr/>
                      </a:pPr>
                      <a:r>
                        <a:rPr lang="en-US" sz="1400" b="0" i="0" u="none" strike="noStrike" kern="1200" dirty="0">
                          <a:solidFill>
                            <a:schemeClr val="tx1"/>
                          </a:solidFill>
                          <a:effectLst/>
                          <a:latin typeface="+mn-lt"/>
                          <a:ea typeface="+mn-ea"/>
                          <a:cs typeface="+mn-cs"/>
                        </a:rPr>
                        <a:t>MOLAP is less flexible in terms of data model changes. Since data is stored in a predefined multidimensional cube structure, </a:t>
                      </a:r>
                      <a:r>
                        <a:rPr lang="en-US" sz="1400" b="0" i="0" u="none" strike="noStrike" kern="1200" dirty="0">
                          <a:solidFill>
                            <a:srgbClr val="FF0000"/>
                          </a:solidFill>
                          <a:effectLst/>
                          <a:latin typeface="+mn-lt"/>
                          <a:ea typeface="+mn-ea"/>
                          <a:cs typeface="+mn-cs"/>
                        </a:rPr>
                        <a:t>making changes to the data model (like adding new dimensions or altering hierarchies) can require significant restructuring of the cubes, which is more complex and time-consuming than in ROLAP</a:t>
                      </a:r>
                      <a:r>
                        <a:rPr lang="en-US" sz="1400" b="0" i="0" u="none" strike="noStrike" kern="1200" dirty="0">
                          <a:solidFill>
                            <a:schemeClr val="tx1"/>
                          </a:solidFill>
                          <a:effectLst/>
                          <a:latin typeface="+mn-lt"/>
                          <a:ea typeface="+mn-ea"/>
                          <a:cs typeface="+mn-cs"/>
                        </a:rPr>
                        <a:t>.</a:t>
                      </a:r>
                    </a:p>
                    <a:p>
                      <a:pPr marL="285750" marR="0" indent="-285750" algn="l" defTabSz="914400" rtl="0" eaLnBrk="1" fontAlgn="auto" latinLnBrk="0" hangingPunct="1">
                        <a:lnSpc>
                          <a:spcPct val="100000"/>
                        </a:lnSpc>
                        <a:spcBef>
                          <a:spcPts val="500"/>
                        </a:spcBef>
                        <a:spcAft>
                          <a:spcPts val="400"/>
                        </a:spcAft>
                        <a:buClrTx/>
                        <a:buSzTx/>
                        <a:buFont typeface="Wingdings" pitchFamily="2" charset="2"/>
                        <a:buChar char="§"/>
                        <a:tabLst/>
                        <a:defRPr/>
                      </a:pPr>
                      <a:r>
                        <a:rPr lang="en-US" sz="1400" b="0" i="0" u="none" strike="noStrike" kern="1200" dirty="0">
                          <a:solidFill>
                            <a:schemeClr val="tx1"/>
                          </a:solidFill>
                          <a:effectLst/>
                          <a:latin typeface="+mn-lt"/>
                          <a:ea typeface="+mn-ea"/>
                          <a:cs typeface="+mn-cs"/>
                        </a:rPr>
                        <a:t>Its scalability in terms of data volume is </a:t>
                      </a:r>
                      <a:r>
                        <a:rPr lang="en-US" sz="1400" b="0" i="0" u="none" strike="noStrike" kern="1200" dirty="0">
                          <a:solidFill>
                            <a:srgbClr val="FF0000"/>
                          </a:solidFill>
                          <a:effectLst/>
                          <a:latin typeface="+mn-lt"/>
                          <a:ea typeface="+mn-ea"/>
                          <a:cs typeface="+mn-cs"/>
                        </a:rPr>
                        <a:t>generally constrained by the cube's size and the complexity of maintaining large cubes</a:t>
                      </a:r>
                      <a:r>
                        <a:rPr lang="en-US" sz="1400" b="0" i="0" u="none" strike="noStrike" kern="1200" dirty="0">
                          <a:solidFill>
                            <a:schemeClr val="tx1"/>
                          </a:solidFill>
                          <a:effectLst/>
                          <a:latin typeface="+mn-lt"/>
                          <a:ea typeface="+mn-ea"/>
                          <a:cs typeface="+mn-cs"/>
                        </a:rPr>
                        <a:t>.</a:t>
                      </a:r>
                    </a:p>
                  </a:txBody>
                  <a:tcPr/>
                </a:tc>
                <a:extLst>
                  <a:ext uri="{0D108BD9-81ED-4DB2-BD59-A6C34878D82A}">
                    <a16:rowId xmlns:a16="http://schemas.microsoft.com/office/drawing/2014/main" val="2192926116"/>
                  </a:ext>
                </a:extLst>
              </a:tr>
            </a:tbl>
          </a:graphicData>
        </a:graphic>
      </p:graphicFrame>
    </p:spTree>
    <p:extLst>
      <p:ext uri="{BB962C8B-B14F-4D97-AF65-F5344CB8AC3E}">
        <p14:creationId xmlns:p14="http://schemas.microsoft.com/office/powerpoint/2010/main" val="6712448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Technology Insights 3.2</a:t>
            </a:r>
            <a:br>
              <a:rPr lang="en-US" dirty="0"/>
            </a:br>
            <a:r>
              <a:rPr lang="en-US" dirty="0"/>
              <a:t>Hands-On DW with MicroStrategy</a:t>
            </a:r>
          </a:p>
        </p:txBody>
      </p:sp>
      <p:sp>
        <p:nvSpPr>
          <p:cNvPr id="3" name="Content Placeholder 2"/>
          <p:cNvSpPr>
            <a:spLocks noGrp="1"/>
          </p:cNvSpPr>
          <p:nvPr>
            <p:ph idx="1"/>
          </p:nvPr>
        </p:nvSpPr>
        <p:spPr>
          <a:xfrm>
            <a:off x="762000" y="1600200"/>
            <a:ext cx="8193088" cy="4800600"/>
          </a:xfrm>
        </p:spPr>
        <p:txBody>
          <a:bodyPr>
            <a:normAutofit/>
          </a:bodyPr>
          <a:lstStyle/>
          <a:p>
            <a:r>
              <a:rPr lang="en-US" dirty="0"/>
              <a:t>A wealth of teaching and learning resources can be found at TUN portal</a:t>
            </a:r>
          </a:p>
          <a:p>
            <a:pPr lvl="3"/>
            <a:endParaRPr lang="en-US" dirty="0"/>
          </a:p>
          <a:p>
            <a:pPr marL="0" indent="0" algn="ctr">
              <a:buNone/>
            </a:pPr>
            <a:r>
              <a:rPr lang="en-US" sz="3200" dirty="0">
                <a:hlinkClick r:id="rId2"/>
              </a:rPr>
              <a:t>www.teradatauniversitynetwork.com</a:t>
            </a:r>
            <a:r>
              <a:rPr lang="en-US" sz="3200" dirty="0"/>
              <a:t> </a:t>
            </a:r>
            <a:endParaRPr lang="en-US" dirty="0"/>
          </a:p>
          <a:p>
            <a:pPr lvl="3"/>
            <a:endParaRPr lang="en-US" dirty="0"/>
          </a:p>
          <a:p>
            <a:r>
              <a:rPr lang="en-US" dirty="0"/>
              <a:t>The available resource includes scripted demonstrations, assignments, white papers, etc…</a:t>
            </a:r>
          </a:p>
        </p:txBody>
      </p:sp>
    </p:spTree>
    <p:extLst>
      <p:ext uri="{BB962C8B-B14F-4D97-AF65-F5344CB8AC3E}">
        <p14:creationId xmlns:p14="http://schemas.microsoft.com/office/powerpoint/2010/main" val="536107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DW Implementation Issues</a:t>
            </a:r>
          </a:p>
        </p:txBody>
      </p:sp>
      <p:sp>
        <p:nvSpPr>
          <p:cNvPr id="3" name="Content Placeholder 2"/>
          <p:cNvSpPr>
            <a:spLocks noGrp="1"/>
          </p:cNvSpPr>
          <p:nvPr>
            <p:ph idx="1"/>
          </p:nvPr>
        </p:nvSpPr>
        <p:spPr>
          <a:xfrm>
            <a:off x="762000" y="1600200"/>
            <a:ext cx="8229600" cy="3886200"/>
          </a:xfrm>
        </p:spPr>
        <p:txBody>
          <a:bodyPr>
            <a:noAutofit/>
          </a:bodyPr>
          <a:lstStyle/>
          <a:p>
            <a:pPr>
              <a:spcBef>
                <a:spcPts val="800"/>
              </a:spcBef>
              <a:spcAft>
                <a:spcPts val="700"/>
              </a:spcAft>
            </a:pPr>
            <a:r>
              <a:rPr lang="en-US" sz="1800" dirty="0"/>
              <a:t>Implementing a data warehouse is generally a massive effort that must be planned and executed according to established methods.</a:t>
            </a:r>
          </a:p>
          <a:p>
            <a:pPr>
              <a:spcBef>
                <a:spcPts val="800"/>
              </a:spcBef>
              <a:spcAft>
                <a:spcPts val="700"/>
              </a:spcAft>
            </a:pPr>
            <a:r>
              <a:rPr lang="en-US" sz="1800" dirty="0"/>
              <a:t>However, the project life cycle has many facets, and no single person can be an expert in each area. Here we discuss specific ideas and issues as they relate to data warehousing:</a:t>
            </a:r>
          </a:p>
          <a:p>
            <a:pPr>
              <a:spcBef>
                <a:spcPts val="800"/>
              </a:spcBef>
              <a:spcAft>
                <a:spcPts val="700"/>
              </a:spcAft>
            </a:pPr>
            <a:r>
              <a:rPr lang="en-US" sz="1800" dirty="0" err="1"/>
              <a:t>Ariyachandra</a:t>
            </a:r>
            <a:r>
              <a:rPr lang="en-US" sz="1800" dirty="0"/>
              <a:t> and Watson (2006a) proposed some benchmarks for BI and data warehousing success. </a:t>
            </a:r>
          </a:p>
          <a:p>
            <a:pPr>
              <a:spcBef>
                <a:spcPts val="800"/>
              </a:spcBef>
              <a:spcAft>
                <a:spcPts val="700"/>
              </a:spcAft>
            </a:pPr>
            <a:r>
              <a:rPr lang="en-GB" sz="1800" dirty="0"/>
              <a:t>The Data Warehousing Institute (</a:t>
            </a:r>
            <a:r>
              <a:rPr lang="en-GB" sz="1800" dirty="0" err="1"/>
              <a:t>tdwi.org</a:t>
            </a:r>
            <a:r>
              <a:rPr lang="en-GB" sz="1800" dirty="0"/>
              <a:t>) has developed a data warehousing maturity model that an enterprise can apply in order to benchmark its evolution. </a:t>
            </a:r>
          </a:p>
          <a:p>
            <a:pPr>
              <a:spcBef>
                <a:spcPts val="800"/>
              </a:spcBef>
              <a:spcAft>
                <a:spcPts val="700"/>
              </a:spcAft>
            </a:pPr>
            <a:r>
              <a:rPr lang="en-GB" sz="1800" dirty="0"/>
              <a:t>Data warehouse projects have many risks. Most of them are also found in other IT projects, but </a:t>
            </a:r>
            <a:r>
              <a:rPr lang="en-GB" sz="1800" dirty="0">
                <a:solidFill>
                  <a:srgbClr val="FF0000"/>
                </a:solidFill>
              </a:rPr>
              <a:t>data warehousing risks are more serious because data warehouses are expensive, time-and-resource demanding, large-scale projects</a:t>
            </a:r>
            <a:r>
              <a:rPr lang="en-GB" sz="1800" dirty="0">
                <a:solidFill>
                  <a:srgbClr val="FF0000"/>
                </a:solidFill>
                <a:effectLst/>
                <a:latin typeface="Times"/>
              </a:rPr>
              <a:t>.</a:t>
            </a:r>
            <a:endParaRPr lang="en-GB" sz="1100" dirty="0">
              <a:solidFill>
                <a:srgbClr val="FF0000"/>
              </a:solidFill>
            </a:endParaRPr>
          </a:p>
        </p:txBody>
      </p:sp>
    </p:spTree>
    <p:extLst>
      <p:ext uri="{BB962C8B-B14F-4D97-AF65-F5344CB8AC3E}">
        <p14:creationId xmlns:p14="http://schemas.microsoft.com/office/powerpoint/2010/main" val="4068777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3" name="Rectangle 5"/>
          <p:cNvSpPr>
            <a:spLocks noGrp="1" noChangeArrowheads="1"/>
          </p:cNvSpPr>
          <p:nvPr>
            <p:ph type="title"/>
          </p:nvPr>
        </p:nvSpPr>
        <p:spPr/>
        <p:txBody>
          <a:bodyPr/>
          <a:lstStyle/>
          <a:p>
            <a:r>
              <a:rPr lang="en-US" dirty="0"/>
              <a:t>Main Data Warehousing Topics</a:t>
            </a:r>
          </a:p>
        </p:txBody>
      </p:sp>
      <p:sp>
        <p:nvSpPr>
          <p:cNvPr id="7174" name="Rectangle 6"/>
          <p:cNvSpPr>
            <a:spLocks noGrp="1" noChangeArrowheads="1"/>
          </p:cNvSpPr>
          <p:nvPr>
            <p:ph type="body" idx="1"/>
          </p:nvPr>
        </p:nvSpPr>
        <p:spPr>
          <a:xfrm>
            <a:off x="762000" y="1600200"/>
            <a:ext cx="8193088" cy="4648200"/>
          </a:xfrm>
        </p:spPr>
        <p:txBody>
          <a:bodyPr/>
          <a:lstStyle/>
          <a:p>
            <a:pPr>
              <a:lnSpc>
                <a:spcPct val="90000"/>
              </a:lnSpc>
            </a:pPr>
            <a:r>
              <a:rPr lang="en-US" b="1" dirty="0"/>
              <a:t>DW definition</a:t>
            </a:r>
          </a:p>
          <a:p>
            <a:pPr>
              <a:lnSpc>
                <a:spcPct val="90000"/>
              </a:lnSpc>
            </a:pPr>
            <a:r>
              <a:rPr lang="en-US" b="1" dirty="0"/>
              <a:t>Characteristics of DW</a:t>
            </a:r>
          </a:p>
          <a:p>
            <a:pPr>
              <a:lnSpc>
                <a:spcPct val="90000"/>
              </a:lnSpc>
            </a:pPr>
            <a:r>
              <a:rPr lang="en-US" b="1" dirty="0"/>
              <a:t>Data Marts </a:t>
            </a:r>
          </a:p>
          <a:p>
            <a:pPr>
              <a:lnSpc>
                <a:spcPct val="90000"/>
              </a:lnSpc>
            </a:pPr>
            <a:r>
              <a:rPr lang="en-US" b="1" dirty="0"/>
              <a:t>ODS, EDW, Metadata</a:t>
            </a:r>
          </a:p>
          <a:p>
            <a:pPr>
              <a:lnSpc>
                <a:spcPct val="90000"/>
              </a:lnSpc>
            </a:pPr>
            <a:r>
              <a:rPr lang="en-US" b="1" dirty="0"/>
              <a:t>DW Framework</a:t>
            </a:r>
          </a:p>
          <a:p>
            <a:pPr>
              <a:lnSpc>
                <a:spcPct val="90000"/>
              </a:lnSpc>
            </a:pPr>
            <a:r>
              <a:rPr lang="en-US" b="1" dirty="0"/>
              <a:t>DW Architecture &amp; ETL Process</a:t>
            </a:r>
          </a:p>
          <a:p>
            <a:pPr>
              <a:lnSpc>
                <a:spcPct val="90000"/>
              </a:lnSpc>
            </a:pPr>
            <a:r>
              <a:rPr lang="en-US" b="1" dirty="0"/>
              <a:t>DW Development</a:t>
            </a:r>
          </a:p>
          <a:p>
            <a:pPr>
              <a:lnSpc>
                <a:spcPct val="90000"/>
              </a:lnSpc>
            </a:pPr>
            <a:r>
              <a:rPr lang="en-US" b="1" dirty="0"/>
              <a:t>DW Issues</a:t>
            </a:r>
          </a:p>
          <a:p>
            <a:pPr>
              <a:lnSpc>
                <a:spcPct val="90000"/>
              </a:lnSpc>
            </a:pPr>
            <a:endParaRPr lang="en-US" b="1" dirty="0"/>
          </a:p>
        </p:txBody>
      </p:sp>
    </p:spTree>
    <p:extLst>
      <p:ext uri="{BB962C8B-B14F-4D97-AF65-F5344CB8AC3E}">
        <p14:creationId xmlns:p14="http://schemas.microsoft.com/office/powerpoint/2010/main" val="12832419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Successful DW Implementation</a:t>
            </a:r>
            <a:br>
              <a:rPr lang="en-US" dirty="0"/>
            </a:br>
            <a:r>
              <a:rPr lang="en-US" dirty="0">
                <a:highlight>
                  <a:srgbClr val="FFFF00"/>
                </a:highlight>
              </a:rPr>
              <a:t>Things to Avoid</a:t>
            </a:r>
          </a:p>
        </p:txBody>
      </p:sp>
      <p:sp>
        <p:nvSpPr>
          <p:cNvPr id="3" name="Content Placeholder 2"/>
          <p:cNvSpPr>
            <a:spLocks noGrp="1"/>
          </p:cNvSpPr>
          <p:nvPr>
            <p:ph idx="1"/>
          </p:nvPr>
        </p:nvSpPr>
        <p:spPr>
          <a:xfrm>
            <a:off x="762000" y="1600200"/>
            <a:ext cx="8229600" cy="4876800"/>
          </a:xfrm>
        </p:spPr>
        <p:txBody>
          <a:bodyPr/>
          <a:lstStyle/>
          <a:p>
            <a:r>
              <a:rPr lang="en-US" sz="2300" dirty="0"/>
              <a:t>Starting with the wrong sponsorship chain</a:t>
            </a:r>
          </a:p>
          <a:p>
            <a:r>
              <a:rPr lang="en-US" sz="2300" dirty="0"/>
              <a:t>Setting expectations that you cannot meet</a:t>
            </a:r>
          </a:p>
          <a:p>
            <a:r>
              <a:rPr lang="en-US" sz="2300" dirty="0"/>
              <a:t>Engaging in politically naive behavior</a:t>
            </a:r>
          </a:p>
          <a:p>
            <a:r>
              <a:rPr lang="en-US" sz="2300" dirty="0"/>
              <a:t>Loading the data warehouse with information just because it is available</a:t>
            </a:r>
          </a:p>
          <a:p>
            <a:r>
              <a:rPr lang="en-US" sz="2300" dirty="0"/>
              <a:t>Believing that data warehousing database design is the same as transactional database design</a:t>
            </a:r>
          </a:p>
          <a:p>
            <a:r>
              <a:rPr lang="en-US" sz="2300" dirty="0"/>
              <a:t>Choosing a data warehouse manager who is technology oriented rather than user oriented</a:t>
            </a:r>
          </a:p>
        </p:txBody>
      </p:sp>
    </p:spTree>
    <p:extLst>
      <p:ext uri="{BB962C8B-B14F-4D97-AF65-F5344CB8AC3E}">
        <p14:creationId xmlns:p14="http://schemas.microsoft.com/office/powerpoint/2010/main" val="14157965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Successful DW Implementation</a:t>
            </a:r>
            <a:br>
              <a:rPr lang="en-US" dirty="0"/>
            </a:br>
            <a:r>
              <a:rPr lang="en-US" dirty="0">
                <a:highlight>
                  <a:srgbClr val="FFFF00"/>
                </a:highlight>
              </a:rPr>
              <a:t>Things to Avoid (Cont.)</a:t>
            </a:r>
          </a:p>
        </p:txBody>
      </p:sp>
      <p:sp>
        <p:nvSpPr>
          <p:cNvPr id="3" name="Content Placeholder 2"/>
          <p:cNvSpPr>
            <a:spLocks noGrp="1"/>
          </p:cNvSpPr>
          <p:nvPr>
            <p:ph idx="1"/>
          </p:nvPr>
        </p:nvSpPr>
        <p:spPr>
          <a:xfrm>
            <a:off x="762000" y="1600200"/>
            <a:ext cx="8229600" cy="4876800"/>
          </a:xfrm>
        </p:spPr>
        <p:txBody>
          <a:bodyPr/>
          <a:lstStyle/>
          <a:p>
            <a:r>
              <a:rPr lang="en-US" sz="2300" dirty="0"/>
              <a:t>Focusing on traditional internal record-oriented data and ignoring the value of external data and of text, images, and, perhaps, sound and video. </a:t>
            </a:r>
          </a:p>
          <a:p>
            <a:r>
              <a:rPr lang="en-US" sz="2300" dirty="0"/>
              <a:t>Delivering data with overlapping and confusing definitions. </a:t>
            </a:r>
          </a:p>
          <a:p>
            <a:r>
              <a:rPr lang="en-US" sz="2300" dirty="0"/>
              <a:t>Believing promises of performance, capacity, and scalability.</a:t>
            </a:r>
          </a:p>
          <a:p>
            <a:r>
              <a:rPr lang="en-US" sz="2300" dirty="0"/>
              <a:t>Believing that your problems are over when the data warehouse is up and running. </a:t>
            </a:r>
          </a:p>
          <a:p>
            <a:r>
              <a:rPr lang="en-US" sz="2300" dirty="0"/>
              <a:t>Focusing on ad hoc data mining and periodic reporting instead of alerts.  </a:t>
            </a:r>
          </a:p>
          <a:p>
            <a:endParaRPr lang="en-US" sz="2300" dirty="0"/>
          </a:p>
          <a:p>
            <a:endParaRPr lang="en-US" sz="2300" dirty="0"/>
          </a:p>
        </p:txBody>
      </p:sp>
    </p:spTree>
    <p:extLst>
      <p:ext uri="{BB962C8B-B14F-4D97-AF65-F5344CB8AC3E}">
        <p14:creationId xmlns:p14="http://schemas.microsoft.com/office/powerpoint/2010/main" val="11824876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Successful DW Implementation</a:t>
            </a:r>
            <a:br>
              <a:rPr lang="en-US" dirty="0"/>
            </a:br>
            <a:r>
              <a:rPr lang="en-US" dirty="0">
                <a:highlight>
                  <a:srgbClr val="FFFF00"/>
                </a:highlight>
              </a:rPr>
              <a:t>Success Factors</a:t>
            </a:r>
          </a:p>
        </p:txBody>
      </p:sp>
      <p:sp>
        <p:nvSpPr>
          <p:cNvPr id="3" name="Content Placeholder 2"/>
          <p:cNvSpPr>
            <a:spLocks noGrp="1"/>
          </p:cNvSpPr>
          <p:nvPr>
            <p:ph idx="1"/>
          </p:nvPr>
        </p:nvSpPr>
        <p:spPr>
          <a:xfrm>
            <a:off x="714375" y="1745413"/>
            <a:ext cx="8229600" cy="4876800"/>
          </a:xfrm>
        </p:spPr>
        <p:txBody>
          <a:bodyPr/>
          <a:lstStyle/>
          <a:p>
            <a:r>
              <a:rPr lang="en-US" sz="2050" dirty="0"/>
              <a:t>In many organizations, a data warehouse will be successful only if:</a:t>
            </a:r>
          </a:p>
          <a:p>
            <a:pPr marL="587375" indent="-349250">
              <a:buFont typeface="System Font Regular"/>
              <a:buChar char="-"/>
            </a:pPr>
            <a:r>
              <a:rPr lang="en-US" sz="2050" dirty="0"/>
              <a:t>There is strong senior management support for its development.</a:t>
            </a:r>
          </a:p>
          <a:p>
            <a:pPr marL="587375" indent="-349250">
              <a:buFont typeface="System Font Regular"/>
              <a:buChar char="-"/>
            </a:pPr>
            <a:r>
              <a:rPr lang="en-US" sz="2050" dirty="0"/>
              <a:t>There is a project champion who is high up in the organizational chart. </a:t>
            </a:r>
          </a:p>
          <a:p>
            <a:r>
              <a:rPr lang="en-US" sz="2050" dirty="0"/>
              <a:t>User participation in the development of data and access modeling is a critical success factor in data warehouse development.</a:t>
            </a:r>
          </a:p>
          <a:p>
            <a:r>
              <a:rPr lang="en-US" sz="2050" dirty="0"/>
              <a:t>Access modeling is needed to determine how data are to be retrieved from a data warehouse, and it assists in the physical definition of the warehouse.</a:t>
            </a:r>
          </a:p>
          <a:p>
            <a:r>
              <a:rPr lang="en-US" sz="2050" dirty="0"/>
              <a:t>The team skills needed to develop and implement a data warehouse include in-depth knowledge of the database technology and development tools used. </a:t>
            </a:r>
          </a:p>
        </p:txBody>
      </p:sp>
    </p:spTree>
    <p:extLst>
      <p:ext uri="{BB962C8B-B14F-4D97-AF65-F5344CB8AC3E}">
        <p14:creationId xmlns:p14="http://schemas.microsoft.com/office/powerpoint/2010/main" val="5804077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0938" y="327025"/>
            <a:ext cx="7793037" cy="1044575"/>
          </a:xfrm>
        </p:spPr>
        <p:txBody>
          <a:bodyPr/>
          <a:lstStyle/>
          <a:p>
            <a:r>
              <a:rPr lang="en-US" dirty="0"/>
              <a:t>Massive DW and Scalability</a:t>
            </a:r>
          </a:p>
        </p:txBody>
      </p:sp>
      <p:sp>
        <p:nvSpPr>
          <p:cNvPr id="3" name="Content Placeholder 2"/>
          <p:cNvSpPr>
            <a:spLocks noGrp="1"/>
          </p:cNvSpPr>
          <p:nvPr>
            <p:ph idx="1"/>
          </p:nvPr>
        </p:nvSpPr>
        <p:spPr>
          <a:xfrm>
            <a:off x="762000" y="1524000"/>
            <a:ext cx="8382000" cy="4800600"/>
          </a:xfrm>
        </p:spPr>
        <p:txBody>
          <a:bodyPr>
            <a:noAutofit/>
          </a:bodyPr>
          <a:lstStyle/>
          <a:p>
            <a:pPr marL="531812" indent="-533400"/>
            <a:r>
              <a:rPr lang="en-GB" sz="2400" dirty="0"/>
              <a:t>Given that the size of data warehouses is expanding at an exponential rate, scalability is an important issue. </a:t>
            </a:r>
          </a:p>
          <a:p>
            <a:pPr marL="531812" lvl="1" indent="-533400">
              <a:buClr>
                <a:schemeClr val="folHlink"/>
              </a:buClr>
              <a:buSzPct val="60000"/>
            </a:pPr>
            <a:r>
              <a:rPr lang="en-US" sz="2400" dirty="0">
                <a:ea typeface="+mn-ea"/>
                <a:cs typeface="+mn-cs"/>
              </a:rPr>
              <a:t>The main issues pertaining to scalability:</a:t>
            </a:r>
          </a:p>
          <a:p>
            <a:pPr marL="1204913" lvl="2" indent="-290513"/>
            <a:r>
              <a:rPr lang="en-US" dirty="0">
                <a:solidFill>
                  <a:srgbClr val="FF0000"/>
                </a:solidFill>
              </a:rPr>
              <a:t>The amount of data in the warehouse</a:t>
            </a:r>
          </a:p>
          <a:p>
            <a:pPr marL="1204913" lvl="2" indent="-290513"/>
            <a:r>
              <a:rPr lang="en-US" dirty="0">
                <a:solidFill>
                  <a:srgbClr val="FF0000"/>
                </a:solidFill>
              </a:rPr>
              <a:t>How quickly the warehouse is expected to grow</a:t>
            </a:r>
          </a:p>
          <a:p>
            <a:pPr marL="1204913" lvl="2" indent="-290513"/>
            <a:r>
              <a:rPr lang="en-US" dirty="0">
                <a:solidFill>
                  <a:srgbClr val="FF0000"/>
                </a:solidFill>
              </a:rPr>
              <a:t>The number of concurrent users</a:t>
            </a:r>
          </a:p>
          <a:p>
            <a:pPr marL="1204913" lvl="2" indent="-290513"/>
            <a:r>
              <a:rPr lang="en-US" dirty="0">
                <a:solidFill>
                  <a:srgbClr val="FF0000"/>
                </a:solidFill>
              </a:rPr>
              <a:t>The complexity of user queries </a:t>
            </a:r>
          </a:p>
          <a:p>
            <a:pPr marL="531812" indent="-533400"/>
            <a:r>
              <a:rPr lang="en-GB" sz="2400" dirty="0"/>
              <a:t>Good scalability means that queries and other data-access functions will grow (ideally) linearly with the size of the warehouse </a:t>
            </a:r>
          </a:p>
        </p:txBody>
      </p:sp>
    </p:spTree>
    <p:extLst>
      <p:ext uri="{BB962C8B-B14F-4D97-AF65-F5344CB8AC3E}">
        <p14:creationId xmlns:p14="http://schemas.microsoft.com/office/powerpoint/2010/main" val="1162799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Real-Time/Active DW/BI</a:t>
            </a:r>
          </a:p>
        </p:txBody>
      </p:sp>
      <p:sp>
        <p:nvSpPr>
          <p:cNvPr id="3" name="Content Placeholder 2"/>
          <p:cNvSpPr>
            <a:spLocks noGrp="1"/>
          </p:cNvSpPr>
          <p:nvPr>
            <p:ph idx="1"/>
          </p:nvPr>
        </p:nvSpPr>
        <p:spPr/>
        <p:txBody>
          <a:bodyPr/>
          <a:lstStyle/>
          <a:p>
            <a:r>
              <a:rPr lang="en-US" altLang="en-US" dirty="0"/>
              <a:t>The process of loading and providing data via a data warehouse as they become available.</a:t>
            </a:r>
          </a:p>
          <a:p>
            <a:pPr marL="609600" indent="-609600"/>
            <a:r>
              <a:rPr lang="en-US" altLang="en-US" dirty="0"/>
              <a:t>Levels of data warehouses (next slide):</a:t>
            </a:r>
          </a:p>
          <a:p>
            <a:pPr marL="990600" lvl="1" indent="-533400">
              <a:buFontTx/>
              <a:buAutoNum type="arabicPeriod"/>
            </a:pPr>
            <a:r>
              <a:rPr lang="en-US" altLang="en-US" dirty="0"/>
              <a:t>Reports what happened</a:t>
            </a:r>
          </a:p>
          <a:p>
            <a:pPr marL="990600" lvl="1" indent="-533400">
              <a:buFontTx/>
              <a:buAutoNum type="arabicPeriod"/>
            </a:pPr>
            <a:r>
              <a:rPr lang="en-US" altLang="en-US" dirty="0"/>
              <a:t>Some analysis occurs</a:t>
            </a:r>
          </a:p>
          <a:p>
            <a:pPr marL="990600" lvl="1" indent="-533400">
              <a:buFontTx/>
              <a:buAutoNum type="arabicPeriod"/>
            </a:pPr>
            <a:r>
              <a:rPr lang="en-US" altLang="en-US" dirty="0"/>
              <a:t>Provides prediction capabilities,</a:t>
            </a:r>
          </a:p>
          <a:p>
            <a:pPr marL="990600" lvl="1" indent="-533400">
              <a:buFontTx/>
              <a:buAutoNum type="arabicPeriod"/>
            </a:pPr>
            <a:r>
              <a:rPr lang="en-US" altLang="en-US" dirty="0"/>
              <a:t>Operationalization</a:t>
            </a:r>
          </a:p>
          <a:p>
            <a:pPr marL="990600" lvl="1" indent="-533400">
              <a:buFontTx/>
              <a:buAutoNum type="arabicPeriod"/>
            </a:pPr>
            <a:r>
              <a:rPr lang="en-US" altLang="en-US" dirty="0"/>
              <a:t>Becomes capable of making events happen.</a:t>
            </a:r>
            <a:endParaRPr lang="en-US" dirty="0"/>
          </a:p>
          <a:p>
            <a:pPr lvl="1"/>
            <a:endParaRPr lang="en-US" dirty="0"/>
          </a:p>
          <a:p>
            <a:endParaRPr lang="en-US" dirty="0"/>
          </a:p>
        </p:txBody>
      </p:sp>
    </p:spTree>
    <p:extLst>
      <p:ext uri="{BB962C8B-B14F-4D97-AF65-F5344CB8AC3E}">
        <p14:creationId xmlns:p14="http://schemas.microsoft.com/office/powerpoint/2010/main" val="14549374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D:\USER\Dursun\Research\Book - DSS Book 9th Edition\3 - Image Library\Fig_08.10.jpg"/>
          <p:cNvPicPr>
            <a:picLocks noChangeAspect="1" noChangeArrowheads="1"/>
          </p:cNvPicPr>
          <p:nvPr/>
        </p:nvPicPr>
        <p:blipFill>
          <a:blip r:embed="rId3" cstate="print"/>
          <a:srcRect/>
          <a:stretch>
            <a:fillRect/>
          </a:stretch>
        </p:blipFill>
        <p:spPr bwMode="auto">
          <a:xfrm>
            <a:off x="67972" y="381000"/>
            <a:ext cx="9076028" cy="5943600"/>
          </a:xfrm>
          <a:prstGeom prst="rect">
            <a:avLst/>
          </a:prstGeom>
          <a:noFill/>
        </p:spPr>
      </p:pic>
      <p:sp>
        <p:nvSpPr>
          <p:cNvPr id="5" name="Title 4"/>
          <p:cNvSpPr>
            <a:spLocks noGrp="1"/>
          </p:cNvSpPr>
          <p:nvPr>
            <p:ph type="title"/>
          </p:nvPr>
        </p:nvSpPr>
        <p:spPr>
          <a:xfrm>
            <a:off x="685800" y="152400"/>
            <a:ext cx="6096000" cy="990600"/>
          </a:xfrm>
          <a:solidFill>
            <a:schemeClr val="bg1"/>
          </a:solidFill>
        </p:spPr>
        <p:txBody>
          <a:bodyPr>
            <a:noAutofit/>
          </a:bodyPr>
          <a:lstStyle/>
          <a:p>
            <a:pPr algn="ctr"/>
            <a:r>
              <a:rPr lang="en-US" sz="3600" dirty="0"/>
              <a:t>Enterprise Decision Evolution and Data Warehousing</a:t>
            </a:r>
          </a:p>
        </p:txBody>
      </p:sp>
    </p:spTree>
    <p:extLst>
      <p:ext uri="{BB962C8B-B14F-4D97-AF65-F5344CB8AC3E}">
        <p14:creationId xmlns:p14="http://schemas.microsoft.com/office/powerpoint/2010/main" val="20192357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Real-Time/Active DW/BI (Cont.)</a:t>
            </a:r>
          </a:p>
        </p:txBody>
      </p:sp>
      <p:sp>
        <p:nvSpPr>
          <p:cNvPr id="3" name="Content Placeholder 2"/>
          <p:cNvSpPr>
            <a:spLocks noGrp="1"/>
          </p:cNvSpPr>
          <p:nvPr>
            <p:ph idx="1"/>
          </p:nvPr>
        </p:nvSpPr>
        <p:spPr/>
        <p:txBody>
          <a:bodyPr/>
          <a:lstStyle/>
          <a:p>
            <a:pPr>
              <a:spcBef>
                <a:spcPts val="700"/>
              </a:spcBef>
              <a:spcAft>
                <a:spcPts val="500"/>
              </a:spcAft>
            </a:pPr>
            <a:r>
              <a:rPr lang="en-US" altLang="en-US" sz="1800" dirty="0"/>
              <a:t>Teradata Corporation provides the baseline requirements to support an EDW. It also provides the new traits of active data warehousing required to deliver data freshness, performance, and availability and to enable enterprise decision management (see next slide for an example). </a:t>
            </a:r>
          </a:p>
          <a:p>
            <a:pPr>
              <a:spcBef>
                <a:spcPts val="700"/>
              </a:spcBef>
              <a:spcAft>
                <a:spcPts val="500"/>
              </a:spcAft>
            </a:pPr>
            <a:r>
              <a:rPr lang="en-GB" sz="1800" dirty="0"/>
              <a:t>An ADW offers an integrated information repository to </a:t>
            </a:r>
            <a:r>
              <a:rPr lang="en-GB" sz="1800" dirty="0">
                <a:solidFill>
                  <a:srgbClr val="C00000"/>
                </a:solidFill>
              </a:rPr>
              <a:t>drive strategic and tactical decision support </a:t>
            </a:r>
            <a:r>
              <a:rPr lang="en-GB" sz="1800" dirty="0"/>
              <a:t>within an organization. </a:t>
            </a:r>
          </a:p>
          <a:p>
            <a:pPr>
              <a:spcBef>
                <a:spcPts val="700"/>
              </a:spcBef>
              <a:spcAft>
                <a:spcPts val="500"/>
              </a:spcAft>
            </a:pPr>
            <a:r>
              <a:rPr lang="en-GB" sz="1800" dirty="0"/>
              <a:t>With real-time data warehousing, instead of extracting operational data from an OLTP system in nightly batches into an ODS (operational data store, a type of database that is often used as an interim staging area for a data warehouse), </a:t>
            </a:r>
            <a:r>
              <a:rPr lang="en-GB" sz="1800" dirty="0">
                <a:solidFill>
                  <a:srgbClr val="C00000"/>
                </a:solidFill>
              </a:rPr>
              <a:t>data are assembled from OLTP systems as and when events happen and are moved at once into the data warehouse</a:t>
            </a:r>
            <a:r>
              <a:rPr lang="en-GB" sz="1800" dirty="0"/>
              <a:t>.</a:t>
            </a:r>
          </a:p>
          <a:p>
            <a:pPr>
              <a:spcBef>
                <a:spcPts val="700"/>
              </a:spcBef>
              <a:spcAft>
                <a:spcPts val="500"/>
              </a:spcAft>
            </a:pPr>
            <a:r>
              <a:rPr lang="en-GB" sz="1800" dirty="0"/>
              <a:t>This permits the instant updating of the data warehouse and the elimination of an ODS. At this point, tactical and strategic queries can be made against the RDW to use immediate as well as historical data. </a:t>
            </a:r>
            <a:endParaRPr lang="en-US" altLang="en-US" sz="1800" dirty="0"/>
          </a:p>
          <a:p>
            <a:pPr lvl="1">
              <a:spcBef>
                <a:spcPts val="700"/>
              </a:spcBef>
              <a:spcAft>
                <a:spcPts val="500"/>
              </a:spcAft>
            </a:pPr>
            <a:endParaRPr lang="en-US" sz="1800" dirty="0"/>
          </a:p>
          <a:p>
            <a:pPr lvl="1">
              <a:spcBef>
                <a:spcPts val="700"/>
              </a:spcBef>
              <a:spcAft>
                <a:spcPts val="500"/>
              </a:spcAft>
            </a:pPr>
            <a:endParaRPr lang="en-US" sz="1800" dirty="0"/>
          </a:p>
          <a:p>
            <a:pPr>
              <a:spcBef>
                <a:spcPts val="700"/>
              </a:spcBef>
              <a:spcAft>
                <a:spcPts val="500"/>
              </a:spcAft>
            </a:pPr>
            <a:endParaRPr lang="en-US" sz="1800" dirty="0"/>
          </a:p>
        </p:txBody>
      </p:sp>
    </p:spTree>
    <p:extLst>
      <p:ext uri="{BB962C8B-B14F-4D97-AF65-F5344CB8AC3E}">
        <p14:creationId xmlns:p14="http://schemas.microsoft.com/office/powerpoint/2010/main" val="30650745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Real-Time/Active DW at Teradata</a:t>
            </a:r>
          </a:p>
        </p:txBody>
      </p:sp>
      <p:pic>
        <p:nvPicPr>
          <p:cNvPr id="5122" name="Picture 2" descr="D:\USER\Dursun\Research\Book - DSS Book 9th Edition\3 - Image Library\Fig_08.11.jpg"/>
          <p:cNvPicPr>
            <a:picLocks noChangeAspect="1" noChangeArrowheads="1"/>
          </p:cNvPicPr>
          <p:nvPr/>
        </p:nvPicPr>
        <p:blipFill>
          <a:blip r:embed="rId2" cstate="print"/>
          <a:srcRect/>
          <a:stretch>
            <a:fillRect/>
          </a:stretch>
        </p:blipFill>
        <p:spPr bwMode="auto">
          <a:xfrm>
            <a:off x="228600" y="1447800"/>
            <a:ext cx="8610600" cy="4833496"/>
          </a:xfrm>
          <a:prstGeom prst="rect">
            <a:avLst/>
          </a:prstGeom>
          <a:noFill/>
        </p:spPr>
      </p:pic>
    </p:spTree>
    <p:extLst>
      <p:ext uri="{BB962C8B-B14F-4D97-AF65-F5344CB8AC3E}">
        <p14:creationId xmlns:p14="http://schemas.microsoft.com/office/powerpoint/2010/main" val="23861289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752600"/>
            <a:ext cx="8776664" cy="4343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fr-FR" dirty="0"/>
              <a:t>Traditional versus Active DW</a:t>
            </a:r>
            <a:endParaRPr lang="en-US" dirty="0"/>
          </a:p>
        </p:txBody>
      </p:sp>
    </p:spTree>
    <p:extLst>
      <p:ext uri="{BB962C8B-B14F-4D97-AF65-F5344CB8AC3E}">
        <p14:creationId xmlns:p14="http://schemas.microsoft.com/office/powerpoint/2010/main" val="11324112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Real-Time/Active DW/BI</a:t>
            </a:r>
          </a:p>
        </p:txBody>
      </p:sp>
      <p:sp>
        <p:nvSpPr>
          <p:cNvPr id="3" name="Content Placeholder 2"/>
          <p:cNvSpPr>
            <a:spLocks noGrp="1"/>
          </p:cNvSpPr>
          <p:nvPr>
            <p:ph idx="1"/>
          </p:nvPr>
        </p:nvSpPr>
        <p:spPr/>
        <p:txBody>
          <a:bodyPr/>
          <a:lstStyle/>
          <a:p>
            <a:r>
              <a:rPr lang="en-US" dirty="0"/>
              <a:t>Concerns about real-time BI</a:t>
            </a:r>
          </a:p>
          <a:p>
            <a:pPr lvl="1"/>
            <a:r>
              <a:rPr lang="en-US" sz="2400" dirty="0"/>
              <a:t>Not all data should be updated continuously</a:t>
            </a:r>
          </a:p>
          <a:p>
            <a:pPr lvl="1"/>
            <a:r>
              <a:rPr lang="en-US" sz="2400" dirty="0"/>
              <a:t>Mismatch of reports generated minutes apart</a:t>
            </a:r>
          </a:p>
          <a:p>
            <a:pPr lvl="1"/>
            <a:r>
              <a:rPr lang="en-US" sz="2400" dirty="0"/>
              <a:t>May be cost prohibitive</a:t>
            </a:r>
          </a:p>
          <a:p>
            <a:pPr lvl="1"/>
            <a:r>
              <a:rPr lang="en-US" sz="2400" dirty="0"/>
              <a:t>May also be infeasible </a:t>
            </a:r>
          </a:p>
          <a:p>
            <a:pPr lvl="1"/>
            <a:endParaRPr lang="en-US" dirty="0"/>
          </a:p>
          <a:p>
            <a:pPr lvl="1"/>
            <a:endParaRPr lang="en-US" dirty="0"/>
          </a:p>
          <a:p>
            <a:endParaRPr lang="en-US" dirty="0"/>
          </a:p>
        </p:txBody>
      </p:sp>
    </p:spTree>
    <p:extLst>
      <p:ext uri="{BB962C8B-B14F-4D97-AF65-F5344CB8AC3E}">
        <p14:creationId xmlns:p14="http://schemas.microsoft.com/office/powerpoint/2010/main" val="564174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Data Warehouse?</a:t>
            </a:r>
          </a:p>
        </p:txBody>
      </p:sp>
      <p:sp>
        <p:nvSpPr>
          <p:cNvPr id="3" name="Content Placeholder 2"/>
          <p:cNvSpPr>
            <a:spLocks noGrp="1"/>
          </p:cNvSpPr>
          <p:nvPr>
            <p:ph idx="1"/>
          </p:nvPr>
        </p:nvSpPr>
        <p:spPr/>
        <p:txBody>
          <a:bodyPr>
            <a:noAutofit/>
          </a:bodyPr>
          <a:lstStyle/>
          <a:p>
            <a:pPr>
              <a:buSzPct val="70000"/>
            </a:pPr>
            <a:r>
              <a:rPr lang="en-US" altLang="ja-JP" sz="3200" dirty="0">
                <a:solidFill>
                  <a:srgbClr val="00B0F0"/>
                </a:solidFill>
                <a:ea typeface="ＭＳ Ｐゴシック" charset="-128"/>
              </a:rPr>
              <a:t>A physical repository where relational data are specially organized to provide enterprise-wide, cleansed data in a standardized format</a:t>
            </a:r>
          </a:p>
          <a:p>
            <a:pPr lvl="3">
              <a:buSzPct val="70000"/>
            </a:pPr>
            <a:endParaRPr lang="en-US" sz="1200" dirty="0"/>
          </a:p>
          <a:p>
            <a:pPr>
              <a:buSzPct val="70000"/>
            </a:pPr>
            <a:r>
              <a:rPr lang="en-US" sz="3200" dirty="0">
                <a:solidFill>
                  <a:srgbClr val="00B050"/>
                </a:solidFill>
              </a:rPr>
              <a:t>“The data warehouse is a collection of </a:t>
            </a:r>
            <a:r>
              <a:rPr lang="en-US" sz="3200" u="sng" dirty="0">
                <a:solidFill>
                  <a:srgbClr val="FF0000"/>
                </a:solidFill>
              </a:rPr>
              <a:t>integrated</a:t>
            </a:r>
            <a:r>
              <a:rPr lang="en-US" sz="3200" dirty="0">
                <a:solidFill>
                  <a:srgbClr val="00B050"/>
                </a:solidFill>
              </a:rPr>
              <a:t>, </a:t>
            </a:r>
            <a:r>
              <a:rPr lang="en-US" sz="3200" u="sng" dirty="0">
                <a:solidFill>
                  <a:srgbClr val="FF0000"/>
                </a:solidFill>
              </a:rPr>
              <a:t>subject-oriented</a:t>
            </a:r>
            <a:r>
              <a:rPr lang="en-US" sz="3200" dirty="0">
                <a:solidFill>
                  <a:srgbClr val="00B050"/>
                </a:solidFill>
              </a:rPr>
              <a:t> databases designed to support DSS functions, where each unit of data is </a:t>
            </a:r>
            <a:r>
              <a:rPr lang="en-US" sz="3200" u="sng" dirty="0">
                <a:solidFill>
                  <a:srgbClr val="FF0000"/>
                </a:solidFill>
              </a:rPr>
              <a:t>non-volatile</a:t>
            </a:r>
            <a:r>
              <a:rPr lang="en-US" sz="3200" dirty="0">
                <a:solidFill>
                  <a:srgbClr val="00B050"/>
                </a:solidFill>
              </a:rPr>
              <a:t> and relevant to some moment in time” </a:t>
            </a:r>
          </a:p>
        </p:txBody>
      </p:sp>
    </p:spTree>
    <p:extLst>
      <p:ext uri="{BB962C8B-B14F-4D97-AF65-F5344CB8AC3E}">
        <p14:creationId xmlns:p14="http://schemas.microsoft.com/office/powerpoint/2010/main" val="233530292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DW Administration and Security</a:t>
            </a:r>
          </a:p>
        </p:txBody>
      </p:sp>
      <p:sp>
        <p:nvSpPr>
          <p:cNvPr id="3" name="Content Placeholder 2"/>
          <p:cNvSpPr>
            <a:spLocks noGrp="1"/>
          </p:cNvSpPr>
          <p:nvPr>
            <p:ph idx="1"/>
          </p:nvPr>
        </p:nvSpPr>
        <p:spPr/>
        <p:txBody>
          <a:bodyPr/>
          <a:lstStyle/>
          <a:p>
            <a:r>
              <a:rPr lang="en-US" sz="2800" dirty="0"/>
              <a:t>Data warehouse administrator (DWA)</a:t>
            </a:r>
          </a:p>
          <a:p>
            <a:pPr lvl="1"/>
            <a:r>
              <a:rPr lang="en-US" sz="2200" dirty="0"/>
              <a:t>DWA should…</a:t>
            </a:r>
          </a:p>
          <a:p>
            <a:pPr lvl="2"/>
            <a:r>
              <a:rPr lang="en-US" sz="2000" dirty="0"/>
              <a:t>have the knowledge of high-performance software, hardware and networking technologies</a:t>
            </a:r>
          </a:p>
          <a:p>
            <a:pPr lvl="2"/>
            <a:r>
              <a:rPr lang="en-US" sz="2000" dirty="0"/>
              <a:t>possess solid business knowledge and insight</a:t>
            </a:r>
          </a:p>
          <a:p>
            <a:pPr lvl="2"/>
            <a:r>
              <a:rPr lang="en-US" sz="2000" dirty="0"/>
              <a:t>be familiar with the decision-making processes so as to suitably design/maintain the data warehouse structure</a:t>
            </a:r>
          </a:p>
          <a:p>
            <a:pPr lvl="2"/>
            <a:r>
              <a:rPr lang="en-US" sz="2000" dirty="0"/>
              <a:t>possess excellent communications skills.</a:t>
            </a:r>
          </a:p>
          <a:p>
            <a:r>
              <a:rPr lang="en-US" sz="2800" dirty="0"/>
              <a:t>Security and privacy is a pressing issue in DW.</a:t>
            </a:r>
          </a:p>
          <a:p>
            <a:pPr lvl="1"/>
            <a:r>
              <a:rPr lang="en-GB" sz="2200" dirty="0"/>
              <a:t>Companies must create security procedures that are effective yet flexible to conform to numerous privacy regulations, governmental regulations (such as HIPAA, etc)</a:t>
            </a:r>
          </a:p>
          <a:p>
            <a:pPr lvl="2"/>
            <a:endParaRPr lang="en-US" sz="2000" dirty="0"/>
          </a:p>
        </p:txBody>
      </p:sp>
    </p:spTree>
    <p:extLst>
      <p:ext uri="{BB962C8B-B14F-4D97-AF65-F5344CB8AC3E}">
        <p14:creationId xmlns:p14="http://schemas.microsoft.com/office/powerpoint/2010/main" val="28051370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DW Administration and Security</a:t>
            </a:r>
          </a:p>
        </p:txBody>
      </p:sp>
      <p:sp>
        <p:nvSpPr>
          <p:cNvPr id="3" name="Content Placeholder 2"/>
          <p:cNvSpPr>
            <a:spLocks noGrp="1"/>
          </p:cNvSpPr>
          <p:nvPr>
            <p:ph idx="1"/>
          </p:nvPr>
        </p:nvSpPr>
        <p:spPr/>
        <p:txBody>
          <a:bodyPr/>
          <a:lstStyle/>
          <a:p>
            <a:endParaRPr lang="en-US" sz="1400" dirty="0"/>
          </a:p>
          <a:p>
            <a:pPr marL="539750" lvl="1" indent="-269875"/>
            <a:r>
              <a:rPr lang="en-GB" sz="2200" dirty="0"/>
              <a:t>According to Elson and Leclerc (2005), effective security in a data warehouse should focus on four main areas: </a:t>
            </a:r>
          </a:p>
          <a:p>
            <a:pPr marL="762000" indent="-333375">
              <a:spcBef>
                <a:spcPts val="700"/>
              </a:spcBef>
              <a:spcAft>
                <a:spcPts val="400"/>
              </a:spcAft>
              <a:buFont typeface="+mj-lt"/>
              <a:buAutoNum type="arabicPeriod"/>
            </a:pPr>
            <a:r>
              <a:rPr lang="en-GB" sz="1800" dirty="0">
                <a:solidFill>
                  <a:srgbClr val="0000CC"/>
                </a:solidFill>
                <a:effectLst/>
                <a:latin typeface="+mj-lt"/>
              </a:rPr>
              <a:t>Establishing effective corporate and security policies and procedures. An effective security policy should start at the top, with executive management, and should be communicated to all individuals within the organization. </a:t>
            </a:r>
          </a:p>
          <a:p>
            <a:pPr marL="762000" indent="-333375">
              <a:spcBef>
                <a:spcPts val="700"/>
              </a:spcBef>
              <a:spcAft>
                <a:spcPts val="400"/>
              </a:spcAft>
              <a:buFont typeface="+mj-lt"/>
              <a:buAutoNum type="arabicPeriod"/>
            </a:pPr>
            <a:r>
              <a:rPr lang="en-GB" sz="1800" dirty="0">
                <a:solidFill>
                  <a:srgbClr val="0000CC"/>
                </a:solidFill>
                <a:effectLst/>
                <a:latin typeface="+mj-lt"/>
              </a:rPr>
              <a:t>Implementing logical security procedures and techniques to restrict access. This includes user authentication, access controls, and encryption technology. </a:t>
            </a:r>
          </a:p>
          <a:p>
            <a:pPr marL="762000" indent="-333375">
              <a:spcBef>
                <a:spcPts val="700"/>
              </a:spcBef>
              <a:spcAft>
                <a:spcPts val="400"/>
              </a:spcAft>
              <a:buFont typeface="+mj-lt"/>
              <a:buAutoNum type="arabicPeriod"/>
            </a:pPr>
            <a:r>
              <a:rPr lang="en-GB" sz="1800" dirty="0">
                <a:solidFill>
                  <a:srgbClr val="0000CC"/>
                </a:solidFill>
                <a:effectLst/>
                <a:latin typeface="+mj-lt"/>
              </a:rPr>
              <a:t>Limiting physical access to the data </a:t>
            </a:r>
            <a:r>
              <a:rPr lang="en-GB" sz="1800" dirty="0" err="1">
                <a:solidFill>
                  <a:srgbClr val="0000CC"/>
                </a:solidFill>
                <a:effectLst/>
                <a:latin typeface="+mj-lt"/>
              </a:rPr>
              <a:t>center</a:t>
            </a:r>
            <a:r>
              <a:rPr lang="en-GB" sz="1800" dirty="0">
                <a:solidFill>
                  <a:srgbClr val="0000CC"/>
                </a:solidFill>
                <a:effectLst/>
                <a:latin typeface="+mj-lt"/>
              </a:rPr>
              <a:t> environment. </a:t>
            </a:r>
          </a:p>
          <a:p>
            <a:pPr marL="762000" indent="-333375">
              <a:spcBef>
                <a:spcPts val="700"/>
              </a:spcBef>
              <a:spcAft>
                <a:spcPts val="400"/>
              </a:spcAft>
              <a:buFont typeface="+mj-lt"/>
              <a:buAutoNum type="arabicPeriod"/>
            </a:pPr>
            <a:r>
              <a:rPr lang="en-GB" sz="1800" dirty="0">
                <a:solidFill>
                  <a:srgbClr val="0000CC"/>
                </a:solidFill>
                <a:effectLst/>
                <a:latin typeface="+mj-lt"/>
              </a:rPr>
              <a:t>Establishing an effective internal control review process with an emphasis on security and privacy. </a:t>
            </a:r>
          </a:p>
          <a:p>
            <a:pPr lvl="2"/>
            <a:endParaRPr lang="en-US" sz="2000" dirty="0"/>
          </a:p>
          <a:p>
            <a:pPr lvl="2"/>
            <a:endParaRPr lang="en-US" sz="2000" dirty="0"/>
          </a:p>
          <a:p>
            <a:pPr lvl="2"/>
            <a:endParaRPr lang="en-US" sz="6400" dirty="0"/>
          </a:p>
        </p:txBody>
      </p:sp>
    </p:spTree>
    <p:extLst>
      <p:ext uri="{BB962C8B-B14F-4D97-AF65-F5344CB8AC3E}">
        <p14:creationId xmlns:p14="http://schemas.microsoft.com/office/powerpoint/2010/main" val="9834844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Future of DW</a:t>
            </a:r>
          </a:p>
        </p:txBody>
      </p:sp>
      <p:sp>
        <p:nvSpPr>
          <p:cNvPr id="4" name="Content Placeholder 3"/>
          <p:cNvSpPr>
            <a:spLocks noGrp="1"/>
          </p:cNvSpPr>
          <p:nvPr>
            <p:ph idx="1"/>
          </p:nvPr>
        </p:nvSpPr>
        <p:spPr>
          <a:xfrm>
            <a:off x="762000" y="1524000"/>
            <a:ext cx="7924800" cy="4800600"/>
          </a:xfrm>
        </p:spPr>
        <p:txBody>
          <a:bodyPr>
            <a:noAutofit/>
          </a:bodyPr>
          <a:lstStyle/>
          <a:p>
            <a:r>
              <a:rPr lang="en-US" sz="2400" dirty="0"/>
              <a:t>Sourcing…</a:t>
            </a:r>
          </a:p>
          <a:p>
            <a:pPr lvl="1"/>
            <a:r>
              <a:rPr lang="en-US" sz="2000" i="1" dirty="0"/>
              <a:t>Web, social media, and Big Data</a:t>
            </a:r>
          </a:p>
          <a:p>
            <a:pPr lvl="1"/>
            <a:r>
              <a:rPr lang="en-US" sz="2000" dirty="0"/>
              <a:t>Open source software</a:t>
            </a:r>
          </a:p>
          <a:p>
            <a:pPr lvl="1"/>
            <a:r>
              <a:rPr lang="en-US" sz="2000" dirty="0"/>
              <a:t>SaaS (software as a service)</a:t>
            </a:r>
          </a:p>
          <a:p>
            <a:pPr lvl="1"/>
            <a:r>
              <a:rPr lang="en-US" sz="2000" dirty="0"/>
              <a:t>Cloud computing</a:t>
            </a:r>
          </a:p>
          <a:p>
            <a:r>
              <a:rPr lang="en-US" sz="2400" dirty="0"/>
              <a:t>Infrastructure…</a:t>
            </a:r>
          </a:p>
          <a:p>
            <a:pPr lvl="1"/>
            <a:r>
              <a:rPr lang="en-US" sz="2000" dirty="0"/>
              <a:t>Columnar</a:t>
            </a:r>
          </a:p>
          <a:p>
            <a:pPr lvl="1"/>
            <a:r>
              <a:rPr lang="en-US" sz="2000" dirty="0"/>
              <a:t>Real-time DW</a:t>
            </a:r>
          </a:p>
          <a:p>
            <a:pPr lvl="1"/>
            <a:r>
              <a:rPr lang="en-US" sz="2000" dirty="0"/>
              <a:t>Data warehouse appliances</a:t>
            </a:r>
          </a:p>
          <a:p>
            <a:pPr lvl="1"/>
            <a:r>
              <a:rPr lang="en-US" sz="2000" dirty="0"/>
              <a:t>Data management practices/technologies</a:t>
            </a:r>
          </a:p>
          <a:p>
            <a:pPr lvl="1"/>
            <a:r>
              <a:rPr lang="en-US" sz="2000" dirty="0"/>
              <a:t>In-database processing technologies, In-memory storage technologies, New DBMS.</a:t>
            </a:r>
          </a:p>
          <a:p>
            <a:pPr lvl="1"/>
            <a:r>
              <a:rPr lang="en-US" sz="2000" dirty="0"/>
              <a:t>Advanced analytics</a:t>
            </a:r>
          </a:p>
          <a:p>
            <a:endParaRPr lang="en-US" sz="3200" dirty="0"/>
          </a:p>
        </p:txBody>
      </p:sp>
    </p:spTree>
    <p:extLst>
      <p:ext uri="{BB962C8B-B14F-4D97-AF65-F5344CB8AC3E}">
        <p14:creationId xmlns:p14="http://schemas.microsoft.com/office/powerpoint/2010/main" val="6504685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p:txBody>
          <a:bodyPr/>
          <a:lstStyle/>
          <a:p>
            <a:r>
              <a:rPr lang="en-US" dirty="0"/>
              <a:t>Free of Charge DW Portal </a:t>
            </a:r>
            <a:br>
              <a:rPr lang="en-US" dirty="0"/>
            </a:br>
            <a:r>
              <a:rPr lang="en-US" dirty="0"/>
              <a:t>for Teaching &amp; Learning</a:t>
            </a:r>
          </a:p>
        </p:txBody>
      </p:sp>
      <p:sp>
        <p:nvSpPr>
          <p:cNvPr id="103427" name="Rectangle 3"/>
          <p:cNvSpPr>
            <a:spLocks noGrp="1" noChangeArrowheads="1"/>
          </p:cNvSpPr>
          <p:nvPr>
            <p:ph type="body" idx="1"/>
          </p:nvPr>
        </p:nvSpPr>
        <p:spPr>
          <a:xfrm>
            <a:off x="762000" y="1524000"/>
            <a:ext cx="7924800" cy="1219200"/>
          </a:xfrm>
        </p:spPr>
        <p:txBody>
          <a:bodyPr>
            <a:normAutofit/>
          </a:bodyPr>
          <a:lstStyle/>
          <a:p>
            <a:pPr>
              <a:lnSpc>
                <a:spcPct val="90000"/>
              </a:lnSpc>
            </a:pPr>
            <a:endParaRPr lang="en-US" sz="2400" dirty="0">
              <a:hlinkClick r:id="rId3"/>
            </a:endParaRPr>
          </a:p>
          <a:p>
            <a:pPr>
              <a:lnSpc>
                <a:spcPct val="90000"/>
              </a:lnSpc>
            </a:pPr>
            <a:r>
              <a:rPr lang="en-US" sz="2400" dirty="0">
                <a:hlinkClick r:id="rId3"/>
              </a:rPr>
              <a:t>www.TeradataStudentNetwork.com</a:t>
            </a:r>
            <a:endParaRPr lang="en-US" sz="2400" dirty="0"/>
          </a:p>
        </p:txBody>
      </p:sp>
      <p:pic>
        <p:nvPicPr>
          <p:cNvPr id="144386" name="Picture 2"/>
          <p:cNvPicPr>
            <a:picLocks noChangeAspect="1" noChangeArrowheads="1"/>
          </p:cNvPicPr>
          <p:nvPr/>
        </p:nvPicPr>
        <p:blipFill>
          <a:blip r:embed="rId4" cstate="print"/>
          <a:srcRect/>
          <a:stretch>
            <a:fillRect/>
          </a:stretch>
        </p:blipFill>
        <p:spPr bwMode="auto">
          <a:xfrm>
            <a:off x="1447800" y="2667000"/>
            <a:ext cx="5791200" cy="3692044"/>
          </a:xfrm>
          <a:prstGeom prst="rect">
            <a:avLst/>
          </a:prstGeom>
          <a:noFill/>
          <a:ln w="9525" cap="flat" cmpd="sng">
            <a:noFill/>
            <a:prstDash val="solid"/>
            <a:miter lim="800000"/>
            <a:headEnd type="none" w="med" len="med"/>
            <a:tailEnd type="none" w="med" len="med"/>
          </a:ln>
          <a:effectLst/>
        </p:spPr>
      </p:pic>
    </p:spTree>
    <p:extLst>
      <p:ext uri="{BB962C8B-B14F-4D97-AF65-F5344CB8AC3E}">
        <p14:creationId xmlns:p14="http://schemas.microsoft.com/office/powerpoint/2010/main" val="3679205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Historical Perspective to </a:t>
            </a:r>
            <a:br>
              <a:rPr lang="en-US" dirty="0"/>
            </a:br>
            <a:r>
              <a:rPr lang="en-US" dirty="0"/>
              <a:t>Data Warehousing</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828800"/>
            <a:ext cx="8348630"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35691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Characteristics of DWs</a:t>
            </a:r>
          </a:p>
        </p:txBody>
      </p:sp>
      <p:sp>
        <p:nvSpPr>
          <p:cNvPr id="3" name="Content Placeholder 2"/>
          <p:cNvSpPr>
            <a:spLocks noGrp="1"/>
          </p:cNvSpPr>
          <p:nvPr>
            <p:ph idx="1"/>
          </p:nvPr>
        </p:nvSpPr>
        <p:spPr>
          <a:xfrm>
            <a:off x="762000" y="1524000"/>
            <a:ext cx="8382000" cy="4800600"/>
          </a:xfrm>
        </p:spPr>
        <p:txBody>
          <a:bodyPr>
            <a:noAutofit/>
          </a:bodyPr>
          <a:lstStyle/>
          <a:p>
            <a:pPr marL="455613" indent="-455613">
              <a:lnSpc>
                <a:spcPct val="90000"/>
              </a:lnSpc>
            </a:pPr>
            <a:r>
              <a:rPr lang="en-US" sz="3200" dirty="0"/>
              <a:t>Subject oriented</a:t>
            </a:r>
          </a:p>
          <a:p>
            <a:pPr marL="455613" indent="-455613">
              <a:lnSpc>
                <a:spcPct val="90000"/>
              </a:lnSpc>
            </a:pPr>
            <a:r>
              <a:rPr lang="en-US" sz="3200" dirty="0"/>
              <a:t>Integrated</a:t>
            </a:r>
          </a:p>
          <a:p>
            <a:pPr marL="455613" indent="-455613">
              <a:lnSpc>
                <a:spcPct val="90000"/>
              </a:lnSpc>
            </a:pPr>
            <a:r>
              <a:rPr lang="en-US" sz="3200" dirty="0"/>
              <a:t>Time-variant (time series)</a:t>
            </a:r>
          </a:p>
          <a:p>
            <a:pPr marL="455613" indent="-455613">
              <a:lnSpc>
                <a:spcPct val="90000"/>
              </a:lnSpc>
            </a:pPr>
            <a:r>
              <a:rPr lang="en-US" sz="3200" dirty="0"/>
              <a:t>Nonvolatile</a:t>
            </a:r>
          </a:p>
          <a:p>
            <a:pPr marL="455613" indent="-455613">
              <a:lnSpc>
                <a:spcPct val="90000"/>
              </a:lnSpc>
            </a:pPr>
            <a:r>
              <a:rPr lang="en-US" sz="3200" dirty="0"/>
              <a:t>Summarized</a:t>
            </a:r>
          </a:p>
          <a:p>
            <a:pPr marL="455613" indent="-455613">
              <a:lnSpc>
                <a:spcPct val="90000"/>
              </a:lnSpc>
            </a:pPr>
            <a:r>
              <a:rPr lang="en-US" sz="3200" dirty="0"/>
              <a:t>Not normalized</a:t>
            </a:r>
          </a:p>
          <a:p>
            <a:pPr marL="455613" indent="-455613">
              <a:lnSpc>
                <a:spcPct val="90000"/>
              </a:lnSpc>
            </a:pPr>
            <a:r>
              <a:rPr lang="en-US" sz="3200" dirty="0"/>
              <a:t>Metadata</a:t>
            </a:r>
          </a:p>
          <a:p>
            <a:pPr marL="455613" indent="-455613">
              <a:lnSpc>
                <a:spcPct val="90000"/>
              </a:lnSpc>
            </a:pPr>
            <a:r>
              <a:rPr lang="en-US" sz="3200" dirty="0"/>
              <a:t>Web based, relational/multi-dimensional </a:t>
            </a:r>
          </a:p>
          <a:p>
            <a:pPr marL="455613" indent="-455613">
              <a:lnSpc>
                <a:spcPct val="90000"/>
              </a:lnSpc>
            </a:pPr>
            <a:r>
              <a:rPr lang="en-US" sz="3200" dirty="0"/>
              <a:t>Client/server, real-time/right-time/active...</a:t>
            </a:r>
          </a:p>
        </p:txBody>
      </p:sp>
    </p:spTree>
    <p:extLst>
      <p:ext uri="{BB962C8B-B14F-4D97-AF65-F5344CB8AC3E}">
        <p14:creationId xmlns:p14="http://schemas.microsoft.com/office/powerpoint/2010/main" val="480916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Mart</a:t>
            </a:r>
          </a:p>
        </p:txBody>
      </p:sp>
      <p:sp>
        <p:nvSpPr>
          <p:cNvPr id="3" name="Content Placeholder 2"/>
          <p:cNvSpPr>
            <a:spLocks noGrp="1"/>
          </p:cNvSpPr>
          <p:nvPr>
            <p:ph idx="1"/>
          </p:nvPr>
        </p:nvSpPr>
        <p:spPr/>
        <p:txBody>
          <a:bodyPr>
            <a:normAutofit/>
          </a:bodyPr>
          <a:lstStyle/>
          <a:p>
            <a:pPr>
              <a:lnSpc>
                <a:spcPct val="90000"/>
              </a:lnSpc>
              <a:buFontTx/>
              <a:buNone/>
            </a:pPr>
            <a:r>
              <a:rPr lang="en-US" altLang="ja-JP" dirty="0">
                <a:solidFill>
                  <a:srgbClr val="00B0F0"/>
                </a:solidFill>
                <a:ea typeface="ＭＳ Ｐゴシック" charset="-128"/>
              </a:rPr>
              <a:t>	A departmental small-scale “DW” that stores only limited/relevant data </a:t>
            </a:r>
          </a:p>
          <a:p>
            <a:pPr lvl="5">
              <a:lnSpc>
                <a:spcPct val="90000"/>
              </a:lnSpc>
            </a:pPr>
            <a:endParaRPr lang="en-US" b="1" dirty="0"/>
          </a:p>
          <a:p>
            <a:pPr lvl="1">
              <a:lnSpc>
                <a:spcPct val="90000"/>
              </a:lnSpc>
            </a:pPr>
            <a:r>
              <a:rPr lang="en-US" dirty="0">
                <a:solidFill>
                  <a:srgbClr val="FF0000"/>
                </a:solidFill>
              </a:rPr>
              <a:t>Dependent data mart </a:t>
            </a:r>
          </a:p>
          <a:p>
            <a:pPr lvl="1">
              <a:lnSpc>
                <a:spcPct val="90000"/>
              </a:lnSpc>
              <a:buFontTx/>
              <a:buNone/>
            </a:pPr>
            <a:r>
              <a:rPr lang="en-US" dirty="0">
                <a:solidFill>
                  <a:srgbClr val="00B0F0"/>
                </a:solidFill>
              </a:rPr>
              <a:t>	A subset that is created directly from a data warehouse </a:t>
            </a:r>
          </a:p>
          <a:p>
            <a:pPr lvl="5">
              <a:lnSpc>
                <a:spcPct val="90000"/>
              </a:lnSpc>
            </a:pPr>
            <a:endParaRPr lang="en-US" dirty="0"/>
          </a:p>
          <a:p>
            <a:pPr lvl="1">
              <a:lnSpc>
                <a:spcPct val="90000"/>
              </a:lnSpc>
            </a:pPr>
            <a:r>
              <a:rPr lang="en-US" dirty="0">
                <a:solidFill>
                  <a:srgbClr val="FF0000"/>
                </a:solidFill>
              </a:rPr>
              <a:t>Independent data mart</a:t>
            </a:r>
          </a:p>
          <a:p>
            <a:pPr lvl="1">
              <a:lnSpc>
                <a:spcPct val="90000"/>
              </a:lnSpc>
              <a:buFontTx/>
              <a:buNone/>
            </a:pPr>
            <a:r>
              <a:rPr lang="en-US" dirty="0">
                <a:solidFill>
                  <a:srgbClr val="00B0F0"/>
                </a:solidFill>
              </a:rPr>
              <a:t>	A small data warehouse designed for a strategic business unit or a department </a:t>
            </a:r>
          </a:p>
        </p:txBody>
      </p:sp>
    </p:spTree>
    <p:extLst>
      <p:ext uri="{BB962C8B-B14F-4D97-AF65-F5344CB8AC3E}">
        <p14:creationId xmlns:p14="http://schemas.microsoft.com/office/powerpoint/2010/main" val="859295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DW Components</a:t>
            </a:r>
          </a:p>
        </p:txBody>
      </p:sp>
      <p:sp>
        <p:nvSpPr>
          <p:cNvPr id="3" name="Content Placeholder 2"/>
          <p:cNvSpPr>
            <a:spLocks noGrp="1"/>
          </p:cNvSpPr>
          <p:nvPr>
            <p:ph idx="1"/>
          </p:nvPr>
        </p:nvSpPr>
        <p:spPr/>
        <p:txBody>
          <a:bodyPr>
            <a:noAutofit/>
          </a:bodyPr>
          <a:lstStyle/>
          <a:p>
            <a:r>
              <a:rPr lang="en-US" sz="2800" dirty="0">
                <a:solidFill>
                  <a:srgbClr val="FF0000"/>
                </a:solidFill>
              </a:rPr>
              <a:t>Operational data stores (ODS)</a:t>
            </a:r>
          </a:p>
          <a:p>
            <a:pPr>
              <a:buFontTx/>
              <a:buNone/>
            </a:pPr>
            <a:r>
              <a:rPr lang="en-US" sz="2800" dirty="0">
                <a:solidFill>
                  <a:srgbClr val="00B0F0"/>
                </a:solidFill>
              </a:rPr>
              <a:t>	A type of database often used as an interim area for a data warehouse</a:t>
            </a:r>
          </a:p>
          <a:p>
            <a:r>
              <a:rPr lang="en-US" sz="2800" dirty="0">
                <a:solidFill>
                  <a:srgbClr val="FF0000"/>
                </a:solidFill>
              </a:rPr>
              <a:t>Oper marts - </a:t>
            </a:r>
            <a:r>
              <a:rPr lang="en-US" sz="2800" dirty="0">
                <a:solidFill>
                  <a:srgbClr val="00B0F0"/>
                </a:solidFill>
              </a:rPr>
              <a:t>an operational data mart. </a:t>
            </a:r>
          </a:p>
          <a:p>
            <a:r>
              <a:rPr lang="en-US" sz="2800" dirty="0">
                <a:solidFill>
                  <a:srgbClr val="FF0000"/>
                </a:solidFill>
              </a:rPr>
              <a:t>Enterprise data warehouse (EDW)</a:t>
            </a:r>
          </a:p>
          <a:p>
            <a:pPr>
              <a:buFontTx/>
              <a:buNone/>
            </a:pPr>
            <a:r>
              <a:rPr lang="en-US" sz="2800" dirty="0">
                <a:solidFill>
                  <a:srgbClr val="00B0F0"/>
                </a:solidFill>
              </a:rPr>
              <a:t>	A data warehouse for the enterprise. </a:t>
            </a:r>
          </a:p>
          <a:p>
            <a:r>
              <a:rPr lang="en-US" altLang="ja-JP" sz="2800" dirty="0">
                <a:solidFill>
                  <a:srgbClr val="FF0000"/>
                </a:solidFill>
                <a:ea typeface="ＭＳ Ｐゴシック" charset="-128"/>
              </a:rPr>
              <a:t>Metadata: </a:t>
            </a:r>
            <a:r>
              <a:rPr lang="en-US" altLang="ja-JP" sz="2800" dirty="0">
                <a:solidFill>
                  <a:srgbClr val="00B0F0"/>
                </a:solidFill>
                <a:ea typeface="ＭＳ Ｐゴシック" charset="-128"/>
              </a:rPr>
              <a:t>Data about data. </a:t>
            </a:r>
          </a:p>
          <a:p>
            <a:pPr marL="398463" indent="0">
              <a:buNone/>
            </a:pPr>
            <a:r>
              <a:rPr lang="en-US" altLang="ja-JP" sz="2800" dirty="0">
                <a:ea typeface="ＭＳ Ｐゴシック" charset="-128"/>
              </a:rPr>
              <a:t>In a data warehouse, metadata describe the contents of a data warehouse and the manner of its acquisition and use </a:t>
            </a:r>
            <a:endParaRPr lang="en-US" sz="2800" dirty="0"/>
          </a:p>
        </p:txBody>
      </p:sp>
    </p:spTree>
    <p:extLst>
      <p:ext uri="{BB962C8B-B14F-4D97-AF65-F5344CB8AC3E}">
        <p14:creationId xmlns:p14="http://schemas.microsoft.com/office/powerpoint/2010/main" val="2044304706"/>
      </p:ext>
    </p:extLst>
  </p:cSld>
  <p:clrMapOvr>
    <a:masterClrMapping/>
  </p:clrMapOvr>
</p:sld>
</file>

<file path=ppt/theme/theme1.xml><?xml version="1.0" encoding="utf-8"?>
<a:theme xmlns:a="http://schemas.openxmlformats.org/drawingml/2006/main" name="OSU_PPTemplate">
  <a:themeElements>
    <a:clrScheme name="OSU_PPTemplate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OSU_PPTemplate">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2075" tIns="46038" rIns="92075" bIns="46038"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800" b="1" i="0" u="none" strike="noStrike" cap="none" normalizeH="0" baseline="0" smtClean="0">
            <a:ln>
              <a:noFill/>
            </a:ln>
            <a:solidFill>
              <a:srgbClr val="CC3300"/>
            </a:solidFill>
            <a:effectLst>
              <a:outerShdw blurRad="38100" dist="38100" dir="2700000" algn="tl">
                <a:srgbClr val="000000">
                  <a:alpha val="43137"/>
                </a:srgbClr>
              </a:outerShdw>
            </a:effectLst>
            <a:latin typeface="Tahoma" pitchFamily="34"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2075" tIns="46038" rIns="92075" bIns="46038"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800" b="1" i="0" u="none" strike="noStrike" cap="none" normalizeH="0" baseline="0" smtClean="0">
            <a:ln>
              <a:noFill/>
            </a:ln>
            <a:solidFill>
              <a:srgbClr val="CC3300"/>
            </a:solidFill>
            <a:effectLst>
              <a:outerShdw blurRad="38100" dist="38100" dir="2700000" algn="tl">
                <a:srgbClr val="000000">
                  <a:alpha val="43137"/>
                </a:srgbClr>
              </a:outerShdw>
            </a:effectLst>
            <a:latin typeface="Tahoma" pitchFamily="34" charset="0"/>
          </a:defRPr>
        </a:defPPr>
      </a:lstStyle>
    </a:lnDef>
  </a:objectDefaults>
  <a:extraClrSchemeLst>
    <a:extraClrScheme>
      <a:clrScheme name="OSU_PPTemplate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OSU_PPTemplate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OSU_PPTemplate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OSU_PPTemplate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OSU_PPTemplate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OSU_PPTemplate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OSU_PPTemplate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C:\User\Teaching\MSIS5633 - Fall2002\Class Presentations\OSU_PPTemplate.pot</Template>
  <TotalTime>7768</TotalTime>
  <Words>2836</Words>
  <Application>Microsoft Macintosh PowerPoint</Application>
  <PresentationFormat>On-screen Show (4:3)</PresentationFormat>
  <Paragraphs>322</Paragraphs>
  <Slides>53</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53</vt:i4>
      </vt:variant>
    </vt:vector>
  </HeadingPairs>
  <TitlesOfParts>
    <vt:vector size="61" baseType="lpstr">
      <vt:lpstr>Arial</vt:lpstr>
      <vt:lpstr>Söhne</vt:lpstr>
      <vt:lpstr>System Font Regular</vt:lpstr>
      <vt:lpstr>Tahoma</vt:lpstr>
      <vt:lpstr>Times</vt:lpstr>
      <vt:lpstr>Times New Roman</vt:lpstr>
      <vt:lpstr>Wingdings</vt:lpstr>
      <vt:lpstr>OSU_PPTemplate</vt:lpstr>
      <vt:lpstr>PowerPoint Presentation</vt:lpstr>
      <vt:lpstr>Learning Objectives</vt:lpstr>
      <vt:lpstr>Learning Objectives</vt:lpstr>
      <vt:lpstr>Main Data Warehousing Topics</vt:lpstr>
      <vt:lpstr>What is a Data Warehouse?</vt:lpstr>
      <vt:lpstr>A Historical Perspective to  Data Warehousing</vt:lpstr>
      <vt:lpstr>Characteristics of DWs</vt:lpstr>
      <vt:lpstr>Data Mart</vt:lpstr>
      <vt:lpstr>Other DW Components</vt:lpstr>
      <vt:lpstr>A Generic DW Framework</vt:lpstr>
      <vt:lpstr>DW Architecture</vt:lpstr>
      <vt:lpstr>DW Architectures</vt:lpstr>
      <vt:lpstr>Data Warehousing Architectures </vt:lpstr>
      <vt:lpstr>A Web-Based DW Architecture</vt:lpstr>
      <vt:lpstr>Alternative DW Architectures</vt:lpstr>
      <vt:lpstr>Alternative DW Architectures</vt:lpstr>
      <vt:lpstr>Ten factors that potentially affect the architecture selection decision</vt:lpstr>
      <vt:lpstr>Teradata Corp. DW Architecture</vt:lpstr>
      <vt:lpstr>Data Integration and the Extraction, Transformation, and Load Process</vt:lpstr>
      <vt:lpstr>Data Integration and the Extraction, Transformation, and Load Process</vt:lpstr>
      <vt:lpstr>Data Integration and the Extraction, Transformation, and Load Process</vt:lpstr>
      <vt:lpstr>Data Integration and the Extraction, Transformation, and Load Process</vt:lpstr>
      <vt:lpstr>ETL (Extract, Transform, Load) </vt:lpstr>
      <vt:lpstr>Data Warehouse Development</vt:lpstr>
      <vt:lpstr>Data Warehouse Development</vt:lpstr>
      <vt:lpstr>Data Warehouse Development</vt:lpstr>
      <vt:lpstr>Additional DW Considerations Hosted Data Warehouses</vt:lpstr>
      <vt:lpstr>Representation of Data in DW</vt:lpstr>
      <vt:lpstr>Multidimensionality</vt:lpstr>
      <vt:lpstr>Star versus Snowflake Schema</vt:lpstr>
      <vt:lpstr>Analysis of Data in DW</vt:lpstr>
      <vt:lpstr>OLAP vs. OLTP</vt:lpstr>
      <vt:lpstr>OLAP Operations</vt:lpstr>
      <vt:lpstr>OLAP Operations</vt:lpstr>
      <vt:lpstr>OLAP</vt:lpstr>
      <vt:lpstr>Variations of OLAP</vt:lpstr>
      <vt:lpstr>Variations of OLAP (Cont.) </vt:lpstr>
      <vt:lpstr>Technology Insights 3.2 Hands-On DW with MicroStrategy</vt:lpstr>
      <vt:lpstr>DW Implementation Issues</vt:lpstr>
      <vt:lpstr>Successful DW Implementation Things to Avoid</vt:lpstr>
      <vt:lpstr>Successful DW Implementation Things to Avoid (Cont.)</vt:lpstr>
      <vt:lpstr>Successful DW Implementation Success Factors</vt:lpstr>
      <vt:lpstr>Massive DW and Scalability</vt:lpstr>
      <vt:lpstr>Real-Time/Active DW/BI</vt:lpstr>
      <vt:lpstr>Enterprise Decision Evolution and Data Warehousing</vt:lpstr>
      <vt:lpstr>Real-Time/Active DW/BI (Cont.)</vt:lpstr>
      <vt:lpstr>Real-Time/Active DW at Teradata</vt:lpstr>
      <vt:lpstr>Traditional versus Active DW</vt:lpstr>
      <vt:lpstr>Real-Time/Active DW/BI</vt:lpstr>
      <vt:lpstr>DW Administration and Security</vt:lpstr>
      <vt:lpstr>DW Administration and Security</vt:lpstr>
      <vt:lpstr>The Future of DW</vt:lpstr>
      <vt:lpstr>Free of Charge DW Portal  for Teaching &amp; Learning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DSS Chapter 1</dc:title>
  <dc:creator>Dursun Delen</dc:creator>
  <cp:lastModifiedBy>Microsoft Office User</cp:lastModifiedBy>
  <cp:revision>247</cp:revision>
  <cp:lastPrinted>2000-12-01T14:01:59Z</cp:lastPrinted>
  <dcterms:created xsi:type="dcterms:W3CDTF">1998-03-18T21:58:50Z</dcterms:created>
  <dcterms:modified xsi:type="dcterms:W3CDTF">2024-03-12T03:26:15Z</dcterms:modified>
</cp:coreProperties>
</file>

<file path=docProps/thumbnail.jpeg>
</file>